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5"/>
  </p:notesMasterIdLst>
  <p:handoutMasterIdLst>
    <p:handoutMasterId r:id="rId96"/>
  </p:handoutMasterIdLst>
  <p:sldIdLst>
    <p:sldId id="256" r:id="rId2"/>
    <p:sldId id="358" r:id="rId3"/>
    <p:sldId id="359" r:id="rId4"/>
    <p:sldId id="257" r:id="rId5"/>
    <p:sldId id="287" r:id="rId6"/>
    <p:sldId id="258" r:id="rId7"/>
    <p:sldId id="298" r:id="rId8"/>
    <p:sldId id="286" r:id="rId9"/>
    <p:sldId id="299" r:id="rId10"/>
    <p:sldId id="288" r:id="rId11"/>
    <p:sldId id="259" r:id="rId12"/>
    <p:sldId id="302" r:id="rId13"/>
    <p:sldId id="260" r:id="rId14"/>
    <p:sldId id="300" r:id="rId15"/>
    <p:sldId id="292" r:id="rId16"/>
    <p:sldId id="293" r:id="rId17"/>
    <p:sldId id="261" r:id="rId18"/>
    <p:sldId id="262" r:id="rId19"/>
    <p:sldId id="303" r:id="rId20"/>
    <p:sldId id="344" r:id="rId21"/>
    <p:sldId id="263" r:id="rId22"/>
    <p:sldId id="264" r:id="rId23"/>
    <p:sldId id="304" r:id="rId24"/>
    <p:sldId id="265" r:id="rId25"/>
    <p:sldId id="266" r:id="rId26"/>
    <p:sldId id="267" r:id="rId27"/>
    <p:sldId id="268" r:id="rId28"/>
    <p:sldId id="269" r:id="rId29"/>
    <p:sldId id="337" r:id="rId30"/>
    <p:sldId id="345" r:id="rId31"/>
    <p:sldId id="271" r:id="rId32"/>
    <p:sldId id="270" r:id="rId33"/>
    <p:sldId id="318" r:id="rId34"/>
    <p:sldId id="319" r:id="rId35"/>
    <p:sldId id="272" r:id="rId36"/>
    <p:sldId id="352" r:id="rId37"/>
    <p:sldId id="273" r:id="rId38"/>
    <p:sldId id="274" r:id="rId39"/>
    <p:sldId id="275" r:id="rId40"/>
    <p:sldId id="294" r:id="rId41"/>
    <p:sldId id="320" r:id="rId42"/>
    <p:sldId id="346" r:id="rId43"/>
    <p:sldId id="307" r:id="rId44"/>
    <p:sldId id="295" r:id="rId45"/>
    <p:sldId id="308" r:id="rId46"/>
    <p:sldId id="276" r:id="rId47"/>
    <p:sldId id="356" r:id="rId48"/>
    <p:sldId id="357" r:id="rId49"/>
    <p:sldId id="321" r:id="rId50"/>
    <p:sldId id="351" r:id="rId51"/>
    <p:sldId id="296" r:id="rId52"/>
    <p:sldId id="310" r:id="rId53"/>
    <p:sldId id="311" r:id="rId54"/>
    <p:sldId id="312" r:id="rId55"/>
    <p:sldId id="313" r:id="rId56"/>
    <p:sldId id="347" r:id="rId57"/>
    <p:sldId id="348" r:id="rId58"/>
    <p:sldId id="315" r:id="rId59"/>
    <p:sldId id="322" r:id="rId60"/>
    <p:sldId id="278" r:id="rId61"/>
    <p:sldId id="316" r:id="rId62"/>
    <p:sldId id="279" r:id="rId63"/>
    <p:sldId id="280" r:id="rId64"/>
    <p:sldId id="314" r:id="rId65"/>
    <p:sldId id="281" r:id="rId66"/>
    <p:sldId id="323" r:id="rId67"/>
    <p:sldId id="282" r:id="rId68"/>
    <p:sldId id="342" r:id="rId69"/>
    <p:sldId id="343" r:id="rId70"/>
    <p:sldId id="283" r:id="rId71"/>
    <p:sldId id="284" r:id="rId72"/>
    <p:sldId id="285" r:id="rId73"/>
    <p:sldId id="317" r:id="rId74"/>
    <p:sldId id="309" r:id="rId75"/>
    <p:sldId id="324" r:id="rId76"/>
    <p:sldId id="335" r:id="rId77"/>
    <p:sldId id="325" r:id="rId78"/>
    <p:sldId id="326" r:id="rId79"/>
    <p:sldId id="327" r:id="rId80"/>
    <p:sldId id="339" r:id="rId81"/>
    <p:sldId id="328" r:id="rId82"/>
    <p:sldId id="354" r:id="rId83"/>
    <p:sldId id="340" r:id="rId84"/>
    <p:sldId id="329" r:id="rId85"/>
    <p:sldId id="330" r:id="rId86"/>
    <p:sldId id="331" r:id="rId87"/>
    <p:sldId id="341" r:id="rId88"/>
    <p:sldId id="333" r:id="rId89"/>
    <p:sldId id="353" r:id="rId90"/>
    <p:sldId id="332" r:id="rId91"/>
    <p:sldId id="338" r:id="rId92"/>
    <p:sldId id="334" r:id="rId93"/>
    <p:sldId id="355" r:id="rId94"/>
  </p:sldIdLst>
  <p:sldSz cx="9144000" cy="6858000" type="screen4x3"/>
  <p:notesSz cx="6669088" cy="97536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FF"/>
    <a:srgbClr val="3E020C"/>
    <a:srgbClr val="99FF99"/>
    <a:srgbClr val="DDDDDD"/>
    <a:srgbClr val="22581C"/>
    <a:srgbClr val="D1072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5" autoAdjust="0"/>
    <p:restoredTop sz="75296" autoAdjust="0"/>
  </p:normalViewPr>
  <p:slideViewPr>
    <p:cSldViewPr>
      <p:cViewPr varScale="1">
        <p:scale>
          <a:sx n="51" d="100"/>
          <a:sy n="51" d="100"/>
        </p:scale>
        <p:origin x="165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768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 탐욕적인 접근방법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algn="r"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BEAC35F-A577-4B88-9381-EFCBBCC1F6F1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algn="r" defTabSz="938213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9E513-18A9-4AB6-B6D3-AB2B273C1E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4920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 탐욕적인 접근방법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algn="r"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16647F8-16A4-46DE-A535-1659D4E586B5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31838"/>
            <a:ext cx="4875212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32325"/>
            <a:ext cx="4891088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223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223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algn="r" defTabSz="938213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58CAA61-9921-4198-B3E4-A0E6E26E99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0538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dirty="0" err="1" smtClean="0">
                <a:latin typeface="Times New Roman" panose="02020603050405020304" pitchFamily="18" charset="0"/>
              </a:rPr>
              <a:t>알고리즘</a:t>
            </a:r>
            <a:r>
              <a:rPr lang="en-US" altLang="ko-KR" smtClean="0">
                <a:latin typeface="Times New Roman" panose="02020603050405020304" pitchFamily="18" charset="0"/>
              </a:rPr>
              <a:t> 강의 슬라이드 4 탐욕적인 접근방법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554E2DF-A19F-4C57-92F4-DA7894824B01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2019-05-07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614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614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BB5B87-751C-42BB-94F6-6B958B00C2FA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6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16968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이전에는 적게 있는 애한테 많이 있는 애를 붙였는데 이제는 많이 있는 것에 적은 것을 붙이자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483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합쳐진건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작은거의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배보다 클 수밖에 없음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따라서 </a:t>
            </a:r>
            <a:r>
              <a:rPr lang="en-US" altLang="ko-KR" baseline="0" dirty="0" err="1" smtClean="0"/>
              <a:t>logn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만큼의 횟수만 바뀔 수 </a:t>
            </a:r>
            <a:r>
              <a:rPr lang="ko-KR" altLang="en-US" baseline="0" dirty="0" err="1" smtClean="0"/>
              <a:t>있으</a:t>
            </a:r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2840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최대 횟수는 로그</a:t>
            </a:r>
            <a:r>
              <a:rPr lang="en-US" altLang="ko-KR" dirty="0" smtClean="0"/>
              <a:t>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4209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 smtClean="0"/>
              <a:t>알고리즘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강의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슬라이드</a:t>
            </a:r>
            <a:r>
              <a:rPr lang="en-US" altLang="ko-KR" dirty="0" smtClean="0"/>
              <a:t> 4 </a:t>
            </a:r>
            <a:r>
              <a:rPr lang="en-US" altLang="ko-KR" dirty="0" err="1" smtClean="0"/>
              <a:t>탐욕적인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접근방법</a:t>
            </a:r>
            <a:endParaRPr lang="en-US" alt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74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방법은 피해야 한다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6667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말하는건</a:t>
            </a:r>
            <a:r>
              <a:rPr lang="ko-KR" altLang="en-US" dirty="0" smtClean="0"/>
              <a:t> 그냥 </a:t>
            </a:r>
            <a:r>
              <a:rPr lang="ko-KR" altLang="en-US" dirty="0" err="1" smtClean="0"/>
              <a:t>트리지</a:t>
            </a:r>
            <a:r>
              <a:rPr lang="ko-KR" altLang="en-US" dirty="0" smtClean="0"/>
              <a:t> 이진 트리는 아님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980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가장 낮은 트리의 개수는 무엇일까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삼각형 모형이 되어서 높이가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것이 제일 낮은 트리</a:t>
            </a:r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05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Weight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방법 </a:t>
            </a:r>
            <a:r>
              <a:rPr lang="en-US" altLang="ko-KR" baseline="0" dirty="0" smtClean="0"/>
              <a:t>+ path compression </a:t>
            </a:r>
            <a:r>
              <a:rPr lang="ko-KR" altLang="en-US" baseline="0" dirty="0" smtClean="0"/>
              <a:t>방법</a:t>
            </a:r>
            <a:endParaRPr lang="en-US" altLang="ko-KR" baseline="0" dirty="0" smtClean="0"/>
          </a:p>
          <a:p>
            <a:r>
              <a:rPr lang="en-US" altLang="ko-KR" dirty="0" smtClean="0"/>
              <a:t>Root</a:t>
            </a:r>
            <a:r>
              <a:rPr lang="ko-KR" altLang="en-US" dirty="0" smtClean="0"/>
              <a:t>에 직접 붙이기</a:t>
            </a:r>
            <a:r>
              <a:rPr lang="en-US" altLang="ko-KR" dirty="0" smtClean="0"/>
              <a:t>~ (Tree</a:t>
            </a:r>
            <a:r>
              <a:rPr lang="ko-KR" altLang="en-US" dirty="0" smtClean="0"/>
              <a:t>의 높이를 최대한 낮추기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048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6725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G(m)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매우 느리게 증가하는 함수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40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8916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38917" name="날짜 개체 틀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D48FDFE-9EF6-47A3-B61F-F3BEF040A474}" type="datetime1">
              <a:rPr lang="ko-KR" altLang="en-US" sz="1200" smtClean="0">
                <a:latin typeface="Times New Roman" panose="02020603050405020304" pitchFamily="18" charset="0"/>
              </a:rPr>
              <a:pPr/>
              <a:t>2019-05-07</a:t>
            </a:fld>
            <a:endParaRPr lang="en-US" altLang="ko-KR" sz="1200" smtClean="0">
              <a:latin typeface="Times New Roman" panose="02020603050405020304" pitchFamily="18" charset="0"/>
            </a:endParaRPr>
          </a:p>
        </p:txBody>
      </p:sp>
      <p:sp>
        <p:nvSpPr>
          <p:cNvPr id="38918" name="바닥글 개체 틀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38919" name="슬라이드 번호 개체 틀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FAAE9A1-3D0C-4336-B39F-ED45D4878500}" type="slidenum">
              <a:rPr lang="en-US" altLang="ko-KR" sz="1200" smtClean="0">
                <a:latin typeface="Times New Roman" panose="02020603050405020304" pitchFamily="18" charset="0"/>
              </a:rPr>
              <a:pPr/>
              <a:t>34</a:t>
            </a:fld>
            <a:endParaRPr lang="en-US" altLang="ko-KR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5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5E44D4-CC1F-4BF4-8CF5-B7F76A7E8D5A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2019-05-07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222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5222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9E3539-47E6-4B0F-BC27-FCF7B0F7EE50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0545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ABA5295-4569-4955-9100-1A9A326914D7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2019-05-07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734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5734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F5DB33B-F76A-4CC4-B499-F0B165F0FA1B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6671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6165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80900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80901" name="날짜 개체 틀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D87FD80-E865-4BD7-BAB7-70D2FD942B0D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2019-05-07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80902" name="바닥글 개체 틀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80903" name="슬라이드 번호 개체 틀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CD401B8-D9C0-440B-BC3E-65B389B3C1B9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탐욕적</a:t>
            </a:r>
            <a:r>
              <a:rPr lang="ko-KR" altLang="en-US" dirty="0" smtClean="0"/>
              <a:t> 알고리즘은 아니다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원천적으로 </a:t>
            </a:r>
            <a:r>
              <a:rPr lang="en-US" altLang="ko-KR" dirty="0" smtClean="0"/>
              <a:t>‘Set</a:t>
            </a:r>
            <a:r>
              <a:rPr lang="ko-KR" altLang="en-US" dirty="0" smtClean="0"/>
              <a:t>을 어떻게 표현하는가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대한 얘기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994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0526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4 탐욕적인 접근방법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16647F8-16A4-46DE-A535-1659D4E586B5}" type="datetime1">
              <a:rPr lang="ko-KR" altLang="en-US" smtClean="0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58CAA61-9921-4198-B3E4-A0E6E26E994C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706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AA743-B732-49FF-B8B5-C7796DD8702B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B9EDD-CE3A-43A4-BB30-2BEF236F83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3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1F3C2-A02E-4351-905F-FA7095019642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D3F60-F303-4662-8C36-3824869970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31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609600"/>
            <a:ext cx="22098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609600"/>
            <a:ext cx="64770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7A909-7E60-409A-83C8-80565913072C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DCE5A-9079-413A-B44C-DEE95E0991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266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2D57D-D56B-4095-9A69-0A06F5CF29EE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18EBA-4F7B-4DDD-A8BB-E275329282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97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5A399-DA05-4C46-86BA-545E20485FF1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C80B8-AE82-4E50-B631-B6F14F503D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586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2400" y="1981200"/>
            <a:ext cx="4343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343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17E52-F494-41AA-81BA-210BD73DF146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5C456-E189-4C28-A7AA-A39F982C4A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9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536D9-332B-44A1-88B0-8BAA9E9BA4AB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BC7DE-B472-4DFB-9DB6-144B94B35E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71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AF70F-93B7-49ED-BF9D-C20D94B031B6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443C2-F79A-476B-A6A8-EC260C4682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11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A1A0C-B44A-40BC-8B0A-04772DED249E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4EA3A-D126-487E-AA2B-65F4F19B99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103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11164-3D39-40C1-A76D-61B3FDB138DC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0DDB1-A121-4ADF-895E-4C8D11D977D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31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E1170-E931-4871-9647-18B92B3B077D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8B459-43AE-42EE-A3C4-C1F8677A3E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206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B0BBD6-B963-4B80-94FD-7904D31CF970}" type="datetime1">
              <a:rPr lang="ko-KR" altLang="en-US"/>
              <a:pPr>
                <a:defRPr/>
              </a:pPr>
              <a:t>2019-05-07</a:t>
            </a:fld>
            <a:endParaRPr lang="en-US" altLang="ko-K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/>
            </a:lvl1pPr>
          </a:lstStyle>
          <a:p>
            <a:pPr>
              <a:defRPr/>
            </a:pPr>
            <a:fld id="{8D426BEB-87A9-4BFF-9A62-7AB40E064A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981200"/>
            <a:ext cx="883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 2" panose="05020102010507070707" pitchFamily="18" charset="2"/>
        <a:buBlip>
          <a:blip r:embed="rId13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5.wmf"/><Relationship Id="rId3" Type="http://schemas.openxmlformats.org/officeDocument/2006/relationships/image" Target="../media/image1.pn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png"/><Relationship Id="rId4" Type="http://schemas.openxmlformats.org/officeDocument/2006/relationships/image" Target="../media/image2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12" Type="http://schemas.openxmlformats.org/officeDocument/2006/relationships/image" Target="../media/image3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wmf"/><Relationship Id="rId11" Type="http://schemas.openxmlformats.org/officeDocument/2006/relationships/image" Target="../media/image37.jpeg"/><Relationship Id="rId5" Type="http://schemas.openxmlformats.org/officeDocument/2006/relationships/image" Target="../media/image31.wmf"/><Relationship Id="rId10" Type="http://schemas.openxmlformats.org/officeDocument/2006/relationships/image" Target="../media/image36.jpeg"/><Relationship Id="rId4" Type="http://schemas.openxmlformats.org/officeDocument/2006/relationships/image" Target="../media/image30.wmf"/><Relationship Id="rId9" Type="http://schemas.openxmlformats.org/officeDocument/2006/relationships/image" Target="../media/image35.wmf"/><Relationship Id="rId14" Type="http://schemas.openxmlformats.org/officeDocument/2006/relationships/image" Target="../media/image4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4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 smtClean="0"/>
              <a:t>4</a:t>
            </a:r>
            <a:r>
              <a:rPr lang="ko-KR" altLang="en-US" sz="3600" dirty="0" smtClean="0"/>
              <a:t>장   탐욕적인 접근방법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3600" dirty="0" smtClean="0"/>
              <a:t>(Greedy Algorithm )</a:t>
            </a:r>
            <a:endParaRPr lang="ko-KR" altLang="en-US" sz="360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그래프 용어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58763" y="765175"/>
            <a:ext cx="8626475" cy="4691063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비방향성 그래프</a:t>
            </a:r>
            <a:r>
              <a:rPr lang="en-US" altLang="ko-KR" smtClean="0"/>
              <a:t>(undirected graph)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), 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i="1" smtClean="0"/>
              <a:t>V</a:t>
            </a:r>
            <a:r>
              <a:rPr lang="ko-KR" altLang="en-US" smtClean="0"/>
              <a:t>는 정점</a:t>
            </a:r>
            <a:r>
              <a:rPr lang="en-US" altLang="ko-KR" smtClean="0"/>
              <a:t>(vertex)</a:t>
            </a:r>
            <a:r>
              <a:rPr lang="ko-KR" altLang="en-US" smtClean="0"/>
              <a:t>의 집합 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i="1" smtClean="0"/>
              <a:t>E</a:t>
            </a:r>
            <a:r>
              <a:rPr lang="ko-KR" altLang="en-US" smtClean="0"/>
              <a:t>는 이음선</a:t>
            </a:r>
            <a:r>
              <a:rPr lang="en-US" altLang="ko-KR" smtClean="0"/>
              <a:t>(edge)</a:t>
            </a:r>
            <a:r>
              <a:rPr lang="ko-KR" altLang="en-US" smtClean="0"/>
              <a:t>의 집합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경로</a:t>
            </a:r>
            <a:r>
              <a:rPr lang="en-US" altLang="ko-KR" smtClean="0"/>
              <a:t>(path)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연결된 그래프</a:t>
            </a:r>
            <a:r>
              <a:rPr lang="en-US" altLang="ko-KR" smtClean="0"/>
              <a:t>(connected graph) - </a:t>
            </a:r>
            <a:r>
              <a:rPr lang="ko-KR" altLang="en-US" smtClean="0"/>
              <a:t>어떤 두 정점 사이에도 경로가 존재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부분그래프</a:t>
            </a:r>
            <a:r>
              <a:rPr lang="en-US" altLang="ko-KR" smtClean="0"/>
              <a:t>(subgraph)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가중치 포함 그래프</a:t>
            </a:r>
            <a:r>
              <a:rPr lang="en-US" altLang="ko-KR" smtClean="0"/>
              <a:t>(weighted graph)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순환경로</a:t>
            </a:r>
            <a:r>
              <a:rPr lang="en-US" altLang="ko-KR" smtClean="0"/>
              <a:t>(cycle)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순환적그래프</a:t>
            </a:r>
            <a:r>
              <a:rPr lang="en-US" altLang="ko-KR" smtClean="0"/>
              <a:t>(cyclic graph), </a:t>
            </a:r>
            <a:r>
              <a:rPr lang="ko-KR" altLang="en-US" smtClean="0"/>
              <a:t>비순환적그래프</a:t>
            </a:r>
            <a:r>
              <a:rPr lang="en-US" altLang="ko-KR" smtClean="0"/>
              <a:t>(acyclic graph).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트리</a:t>
            </a:r>
            <a:r>
              <a:rPr lang="en-US" altLang="ko-KR" smtClean="0"/>
              <a:t>(tree) - </a:t>
            </a:r>
            <a:r>
              <a:rPr lang="ko-KR" altLang="en-US" smtClean="0"/>
              <a:t>비순환적이며</a:t>
            </a:r>
            <a:r>
              <a:rPr lang="en-US" altLang="ko-KR" smtClean="0"/>
              <a:t>, </a:t>
            </a:r>
            <a:r>
              <a:rPr lang="ko-KR" altLang="en-US" smtClean="0"/>
              <a:t>비방향성 그래프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뿌리 있는 트리</a:t>
            </a:r>
            <a:r>
              <a:rPr lang="en-US" altLang="ko-KR" smtClean="0"/>
              <a:t>(rooted tree) - </a:t>
            </a:r>
            <a:r>
              <a:rPr lang="ko-KR" altLang="en-US" smtClean="0"/>
              <a:t>한 정점이 뿌리로 지정된 트리</a:t>
            </a:r>
            <a:r>
              <a:rPr lang="en-US" altLang="ko-KR" smtClean="0"/>
              <a:t>.</a:t>
            </a:r>
          </a:p>
        </p:txBody>
      </p:sp>
      <p:sp>
        <p:nvSpPr>
          <p:cNvPr id="1331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8E1419-D5C4-473F-A4DB-D0CB0C7C2BE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13317" name="그림 4" descr="04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9"/>
          <a:stretch>
            <a:fillRect/>
          </a:stretch>
        </p:blipFill>
        <p:spPr bwMode="auto">
          <a:xfrm>
            <a:off x="1042988" y="5445125"/>
            <a:ext cx="2714625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그룹 5"/>
          <p:cNvGrpSpPr>
            <a:grpSpLocks/>
          </p:cNvGrpSpPr>
          <p:nvPr/>
        </p:nvGrpSpPr>
        <p:grpSpPr bwMode="auto">
          <a:xfrm>
            <a:off x="5719763" y="5591175"/>
            <a:ext cx="1558925" cy="701675"/>
            <a:chOff x="6153150" y="5876925"/>
            <a:chExt cx="1558925" cy="701675"/>
          </a:xfrm>
        </p:grpSpPr>
        <p:sp>
          <p:nvSpPr>
            <p:cNvPr id="7" name="타원 14"/>
            <p:cNvSpPr>
              <a:spLocks noChangeArrowheads="1"/>
            </p:cNvSpPr>
            <p:nvPr/>
          </p:nvSpPr>
          <p:spPr bwMode="auto">
            <a:xfrm>
              <a:off x="6578600" y="5876925"/>
              <a:ext cx="139700" cy="152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900"/>
                <a:t> r</a:t>
              </a:r>
              <a:endParaRPr lang="ko-KR" altLang="en-US" sz="900"/>
            </a:p>
          </p:txBody>
        </p:sp>
        <p:sp>
          <p:nvSpPr>
            <p:cNvPr id="13320" name="타원 15"/>
            <p:cNvSpPr>
              <a:spLocks noChangeArrowheads="1"/>
            </p:cNvSpPr>
            <p:nvPr/>
          </p:nvSpPr>
          <p:spPr bwMode="auto">
            <a:xfrm>
              <a:off x="7126288" y="5876925"/>
              <a:ext cx="141287" cy="15240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1" name="타원 16"/>
            <p:cNvSpPr>
              <a:spLocks noChangeArrowheads="1"/>
            </p:cNvSpPr>
            <p:nvPr/>
          </p:nvSpPr>
          <p:spPr bwMode="auto">
            <a:xfrm>
              <a:off x="6584950" y="6434138"/>
              <a:ext cx="139700" cy="1444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2" name="타원 17"/>
            <p:cNvSpPr>
              <a:spLocks noChangeArrowheads="1"/>
            </p:cNvSpPr>
            <p:nvPr/>
          </p:nvSpPr>
          <p:spPr bwMode="auto">
            <a:xfrm>
              <a:off x="7137400" y="6427788"/>
              <a:ext cx="141288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3323" name="직선 연결선 19"/>
            <p:cNvCxnSpPr>
              <a:cxnSpLocks noChangeShapeType="1"/>
              <a:stCxn id="7" idx="4"/>
              <a:endCxn id="13321" idx="0"/>
            </p:cNvCxnSpPr>
            <p:nvPr/>
          </p:nvCxnSpPr>
          <p:spPr bwMode="auto">
            <a:xfrm rot="16200000" flipH="1">
              <a:off x="6449218" y="6228557"/>
              <a:ext cx="404813" cy="63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직선 연결선 21"/>
            <p:cNvCxnSpPr>
              <a:cxnSpLocks noChangeShapeType="1"/>
              <a:stCxn id="7" idx="6"/>
              <a:endCxn id="13320" idx="2"/>
            </p:cNvCxnSpPr>
            <p:nvPr/>
          </p:nvCxnSpPr>
          <p:spPr bwMode="auto">
            <a:xfrm>
              <a:off x="6718300" y="5953125"/>
              <a:ext cx="407988" cy="15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직선 연결선 22"/>
            <p:cNvCxnSpPr>
              <a:cxnSpLocks noChangeShapeType="1"/>
              <a:stCxn id="13321" idx="6"/>
              <a:endCxn id="13322" idx="2"/>
            </p:cNvCxnSpPr>
            <p:nvPr/>
          </p:nvCxnSpPr>
          <p:spPr bwMode="auto">
            <a:xfrm flipV="1">
              <a:off x="6724650" y="6500813"/>
              <a:ext cx="412750" cy="63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26" name="타원 17"/>
            <p:cNvSpPr>
              <a:spLocks noChangeArrowheads="1"/>
            </p:cNvSpPr>
            <p:nvPr/>
          </p:nvSpPr>
          <p:spPr bwMode="auto">
            <a:xfrm>
              <a:off x="7570788" y="6219825"/>
              <a:ext cx="141287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7" name="타원 17"/>
            <p:cNvSpPr>
              <a:spLocks noChangeArrowheads="1"/>
            </p:cNvSpPr>
            <p:nvPr/>
          </p:nvSpPr>
          <p:spPr bwMode="auto">
            <a:xfrm>
              <a:off x="6153150" y="6219825"/>
              <a:ext cx="139700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3328" name="직선 연결선 18"/>
            <p:cNvCxnSpPr>
              <a:cxnSpLocks noChangeShapeType="1"/>
              <a:stCxn id="13326" idx="3"/>
              <a:endCxn id="13322" idx="6"/>
            </p:cNvCxnSpPr>
            <p:nvPr/>
          </p:nvCxnSpPr>
          <p:spPr bwMode="auto">
            <a:xfrm flipH="1">
              <a:off x="7278688" y="6343650"/>
              <a:ext cx="312737" cy="1571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9" name="직선 연결선 19"/>
            <p:cNvCxnSpPr>
              <a:cxnSpLocks noChangeShapeType="1"/>
              <a:stCxn id="13321" idx="2"/>
              <a:endCxn id="13327" idx="5"/>
            </p:cNvCxnSpPr>
            <p:nvPr/>
          </p:nvCxnSpPr>
          <p:spPr bwMode="auto">
            <a:xfrm flipH="1" flipV="1">
              <a:off x="6272213" y="6343650"/>
              <a:ext cx="312737" cy="16351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09638"/>
          </a:xfrm>
        </p:spPr>
        <p:txBody>
          <a:bodyPr/>
          <a:lstStyle/>
          <a:p>
            <a:pPr eaLnBrk="1" hangingPunct="1"/>
            <a:r>
              <a:rPr lang="ko-KR" altLang="en-US" smtClean="0"/>
              <a:t>정의</a:t>
            </a:r>
            <a:r>
              <a:rPr lang="en-US" altLang="ko-KR" smtClean="0"/>
              <a:t>: </a:t>
            </a:r>
            <a:r>
              <a:rPr lang="ko-KR" altLang="en-US" smtClean="0"/>
              <a:t>신장트리</a:t>
            </a:r>
            <a:r>
              <a:rPr lang="en-US" altLang="ko-KR" smtClean="0"/>
              <a:t>(spanning tree)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1357313"/>
            <a:ext cx="7848600" cy="2243137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연결된</a:t>
            </a:r>
            <a:r>
              <a:rPr lang="en-US" altLang="ko-KR" smtClean="0"/>
              <a:t>,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ko-KR" altLang="en-US" smtClean="0"/>
              <a:t>에서 순환경로를 제거하면서 연결된 부분그래프가 되도록 이음선을 제거하면 </a:t>
            </a:r>
            <a:r>
              <a:rPr lang="ko-KR" altLang="en-US" u="sng" smtClean="0"/>
              <a:t>신장트리</a:t>
            </a:r>
            <a:r>
              <a:rPr lang="en-US" altLang="ko-KR" u="sng" smtClean="0"/>
              <a:t>(spanning tree)</a:t>
            </a:r>
            <a:r>
              <a:rPr lang="ko-KR" altLang="en-US" smtClean="0"/>
              <a:t>가 된다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따라서 신장트리는 </a:t>
            </a:r>
            <a:r>
              <a:rPr lang="en-US" altLang="ko-KR" i="1" smtClean="0"/>
              <a:t>G</a:t>
            </a:r>
            <a:r>
              <a:rPr lang="ko-KR" altLang="en-US" smtClean="0"/>
              <a:t>안에 있는 모든 정점을 다 포함하면서 트리가 되는 연결된 부분그래프이다</a:t>
            </a:r>
            <a:r>
              <a:rPr lang="en-US" altLang="ko-KR" smtClean="0"/>
              <a:t>.</a:t>
            </a:r>
          </a:p>
        </p:txBody>
      </p:sp>
      <p:sp>
        <p:nvSpPr>
          <p:cNvPr id="1434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608D11-FF92-448C-B35D-872773B913C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4341" name="그룹 4"/>
          <p:cNvGrpSpPr>
            <a:grpSpLocks/>
          </p:cNvGrpSpPr>
          <p:nvPr/>
        </p:nvGrpSpPr>
        <p:grpSpPr bwMode="auto">
          <a:xfrm>
            <a:off x="1169988" y="3751263"/>
            <a:ext cx="5789612" cy="2406650"/>
            <a:chOff x="1116013" y="2651125"/>
            <a:chExt cx="5789612" cy="2405063"/>
          </a:xfrm>
        </p:grpSpPr>
        <p:cxnSp>
          <p:nvCxnSpPr>
            <p:cNvPr id="14342" name="직선 연결선 13"/>
            <p:cNvCxnSpPr>
              <a:cxnSpLocks noChangeShapeType="1"/>
              <a:stCxn id="14343" idx="5"/>
              <a:endCxn id="14346" idx="1"/>
            </p:cNvCxnSpPr>
            <p:nvPr/>
          </p:nvCxnSpPr>
          <p:spPr bwMode="auto">
            <a:xfrm rot="16200000" flipH="1">
              <a:off x="1984375" y="2816225"/>
              <a:ext cx="625475" cy="70167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43" name="타원 14"/>
            <p:cNvSpPr>
              <a:spLocks noChangeArrowheads="1"/>
            </p:cNvSpPr>
            <p:nvPr/>
          </p:nvSpPr>
          <p:spPr bwMode="auto">
            <a:xfrm>
              <a:off x="1763713" y="2671763"/>
              <a:ext cx="214312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4" name="타원 15"/>
            <p:cNvSpPr>
              <a:spLocks noChangeArrowheads="1"/>
            </p:cNvSpPr>
            <p:nvPr/>
          </p:nvSpPr>
          <p:spPr bwMode="auto">
            <a:xfrm>
              <a:off x="2598738" y="2671763"/>
              <a:ext cx="214312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5" name="타원 16"/>
            <p:cNvSpPr>
              <a:spLocks noChangeArrowheads="1"/>
            </p:cNvSpPr>
            <p:nvPr/>
          </p:nvSpPr>
          <p:spPr bwMode="auto">
            <a:xfrm>
              <a:off x="1773238" y="3457575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6" name="타원 17"/>
            <p:cNvSpPr>
              <a:spLocks noChangeArrowheads="1"/>
            </p:cNvSpPr>
            <p:nvPr/>
          </p:nvSpPr>
          <p:spPr bwMode="auto">
            <a:xfrm>
              <a:off x="2616200" y="3449638"/>
              <a:ext cx="214313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47" name="직선 연결선 19"/>
            <p:cNvCxnSpPr>
              <a:cxnSpLocks noChangeShapeType="1"/>
              <a:stCxn id="14343" idx="4"/>
              <a:endCxn id="14345" idx="0"/>
            </p:cNvCxnSpPr>
            <p:nvPr/>
          </p:nvCxnSpPr>
          <p:spPr bwMode="auto">
            <a:xfrm rot="16200000" flipH="1">
              <a:off x="1590676" y="3167062"/>
              <a:ext cx="571500" cy="952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8" name="직선 연결선 21"/>
            <p:cNvCxnSpPr>
              <a:cxnSpLocks noChangeShapeType="1"/>
              <a:stCxn id="14343" idx="6"/>
              <a:endCxn id="14344" idx="2"/>
            </p:cNvCxnSpPr>
            <p:nvPr/>
          </p:nvCxnSpPr>
          <p:spPr bwMode="auto">
            <a:xfrm>
              <a:off x="1978025" y="2779713"/>
              <a:ext cx="620713" cy="158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9" name="직선 연결선 22"/>
            <p:cNvCxnSpPr>
              <a:cxnSpLocks noChangeShapeType="1"/>
              <a:stCxn id="14345" idx="6"/>
              <a:endCxn id="14346" idx="2"/>
            </p:cNvCxnSpPr>
            <p:nvPr/>
          </p:nvCxnSpPr>
          <p:spPr bwMode="auto">
            <a:xfrm flipV="1">
              <a:off x="1987550" y="3552825"/>
              <a:ext cx="628650" cy="79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0" name="직선 연결선 25"/>
            <p:cNvCxnSpPr>
              <a:cxnSpLocks noChangeShapeType="1"/>
              <a:stCxn id="14344" idx="4"/>
              <a:endCxn id="14346" idx="0"/>
            </p:cNvCxnSpPr>
            <p:nvPr/>
          </p:nvCxnSpPr>
          <p:spPr bwMode="auto">
            <a:xfrm rot="16200000" flipH="1">
              <a:off x="2432050" y="3159125"/>
              <a:ext cx="563563" cy="174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1" name="직선 연결선 30"/>
            <p:cNvCxnSpPr>
              <a:cxnSpLocks noChangeShapeType="1"/>
              <a:stCxn id="14345" idx="7"/>
              <a:endCxn id="14344" idx="3"/>
            </p:cNvCxnSpPr>
            <p:nvPr/>
          </p:nvCxnSpPr>
          <p:spPr bwMode="auto">
            <a:xfrm rot="5400000" flipH="1" flipV="1">
              <a:off x="1976437" y="2835276"/>
              <a:ext cx="633413" cy="67151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52" name="타원 17"/>
            <p:cNvSpPr>
              <a:spLocks noChangeArrowheads="1"/>
            </p:cNvSpPr>
            <p:nvPr/>
          </p:nvSpPr>
          <p:spPr bwMode="auto">
            <a:xfrm>
              <a:off x="3276600" y="3155950"/>
              <a:ext cx="214313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53" name="타원 17"/>
            <p:cNvSpPr>
              <a:spLocks noChangeArrowheads="1"/>
            </p:cNvSpPr>
            <p:nvPr/>
          </p:nvSpPr>
          <p:spPr bwMode="auto">
            <a:xfrm>
              <a:off x="1116013" y="3155950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54" name="직선 연결선 3"/>
            <p:cNvCxnSpPr>
              <a:cxnSpLocks noChangeShapeType="1"/>
              <a:stCxn id="14344" idx="6"/>
              <a:endCxn id="14352" idx="1"/>
            </p:cNvCxnSpPr>
            <p:nvPr/>
          </p:nvCxnSpPr>
          <p:spPr bwMode="auto">
            <a:xfrm>
              <a:off x="2813050" y="2779713"/>
              <a:ext cx="493713" cy="4064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5" name="직선 연결선 5"/>
            <p:cNvCxnSpPr>
              <a:cxnSpLocks noChangeShapeType="1"/>
              <a:stCxn id="14352" idx="3"/>
              <a:endCxn id="14346" idx="6"/>
            </p:cNvCxnSpPr>
            <p:nvPr/>
          </p:nvCxnSpPr>
          <p:spPr bwMode="auto">
            <a:xfrm flipH="1">
              <a:off x="2830513" y="3330575"/>
              <a:ext cx="476250" cy="2222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6" name="직선 연결선 22"/>
            <p:cNvCxnSpPr>
              <a:cxnSpLocks noChangeShapeType="1"/>
              <a:stCxn id="14345" idx="2"/>
              <a:endCxn id="14353" idx="5"/>
            </p:cNvCxnSpPr>
            <p:nvPr/>
          </p:nvCxnSpPr>
          <p:spPr bwMode="auto">
            <a:xfrm flipH="1" flipV="1">
              <a:off x="1298575" y="3330575"/>
              <a:ext cx="474663" cy="2301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TextBox 20"/>
            <p:cNvSpPr txBox="1"/>
            <p:nvPr/>
          </p:nvSpPr>
          <p:spPr>
            <a:xfrm>
              <a:off x="2103438" y="3788611"/>
              <a:ext cx="369887" cy="3696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>
                  <a:solidFill>
                    <a:srgbClr val="3E020C"/>
                  </a:solidFill>
                  <a:latin typeface="Times New Roman" pitchFamily="18" charset="0"/>
                </a:rPr>
                <a:t>G</a:t>
              </a:r>
              <a:endParaRPr lang="ko-KR" altLang="en-US" sz="200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4358" name="타원 14"/>
            <p:cNvSpPr>
              <a:spLocks noChangeArrowheads="1"/>
            </p:cNvSpPr>
            <p:nvPr/>
          </p:nvSpPr>
          <p:spPr bwMode="auto">
            <a:xfrm>
              <a:off x="4995863" y="2651125"/>
              <a:ext cx="214312" cy="214313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59" name="타원 15"/>
            <p:cNvSpPr>
              <a:spLocks noChangeArrowheads="1"/>
            </p:cNvSpPr>
            <p:nvPr/>
          </p:nvSpPr>
          <p:spPr bwMode="auto">
            <a:xfrm>
              <a:off x="5830888" y="2651125"/>
              <a:ext cx="214312" cy="214313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0" name="타원 16"/>
            <p:cNvSpPr>
              <a:spLocks noChangeArrowheads="1"/>
            </p:cNvSpPr>
            <p:nvPr/>
          </p:nvSpPr>
          <p:spPr bwMode="auto">
            <a:xfrm>
              <a:off x="5005388" y="3436938"/>
              <a:ext cx="214312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1" name="타원 17"/>
            <p:cNvSpPr>
              <a:spLocks noChangeArrowheads="1"/>
            </p:cNvSpPr>
            <p:nvPr/>
          </p:nvSpPr>
          <p:spPr bwMode="auto">
            <a:xfrm>
              <a:off x="5848350" y="3430588"/>
              <a:ext cx="214313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62" name="직선 연결선 19"/>
            <p:cNvCxnSpPr>
              <a:cxnSpLocks noChangeShapeType="1"/>
              <a:stCxn id="14358" idx="4"/>
              <a:endCxn id="14360" idx="0"/>
            </p:cNvCxnSpPr>
            <p:nvPr/>
          </p:nvCxnSpPr>
          <p:spPr bwMode="auto">
            <a:xfrm rot="16200000" flipH="1">
              <a:off x="4822032" y="3145631"/>
              <a:ext cx="571500" cy="1111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3" name="직선 연결선 22"/>
            <p:cNvCxnSpPr>
              <a:cxnSpLocks noChangeShapeType="1"/>
              <a:stCxn id="14360" idx="6"/>
              <a:endCxn id="14361" idx="2"/>
            </p:cNvCxnSpPr>
            <p:nvPr/>
          </p:nvCxnSpPr>
          <p:spPr bwMode="auto">
            <a:xfrm flipV="1">
              <a:off x="5219700" y="3532188"/>
              <a:ext cx="628650" cy="793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4" name="직선 연결선 25"/>
            <p:cNvCxnSpPr>
              <a:cxnSpLocks noChangeShapeType="1"/>
              <a:stCxn id="14359" idx="4"/>
              <a:endCxn id="14361" idx="0"/>
            </p:cNvCxnSpPr>
            <p:nvPr/>
          </p:nvCxnSpPr>
          <p:spPr bwMode="auto">
            <a:xfrm rot="16200000" flipH="1">
              <a:off x="5663407" y="3139281"/>
              <a:ext cx="565150" cy="174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65" name="타원 17"/>
            <p:cNvSpPr>
              <a:spLocks noChangeArrowheads="1"/>
            </p:cNvSpPr>
            <p:nvPr/>
          </p:nvSpPr>
          <p:spPr bwMode="auto">
            <a:xfrm>
              <a:off x="6507163" y="3136900"/>
              <a:ext cx="215900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6" name="타원 17"/>
            <p:cNvSpPr>
              <a:spLocks noChangeArrowheads="1"/>
            </p:cNvSpPr>
            <p:nvPr/>
          </p:nvSpPr>
          <p:spPr bwMode="auto">
            <a:xfrm>
              <a:off x="4348163" y="3136900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67" name="직선 연결선 41"/>
            <p:cNvCxnSpPr>
              <a:cxnSpLocks noChangeShapeType="1"/>
              <a:stCxn id="14365" idx="3"/>
              <a:endCxn id="14361" idx="6"/>
            </p:cNvCxnSpPr>
            <p:nvPr/>
          </p:nvCxnSpPr>
          <p:spPr bwMode="auto">
            <a:xfrm flipH="1">
              <a:off x="6062663" y="3311525"/>
              <a:ext cx="476250" cy="2206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8" name="직선 연결선 42"/>
            <p:cNvCxnSpPr>
              <a:cxnSpLocks noChangeShapeType="1"/>
              <a:stCxn id="14360" idx="2"/>
              <a:endCxn id="14366" idx="5"/>
            </p:cNvCxnSpPr>
            <p:nvPr/>
          </p:nvCxnSpPr>
          <p:spPr bwMode="auto">
            <a:xfrm flipH="1" flipV="1">
              <a:off x="4530725" y="3311525"/>
              <a:ext cx="474663" cy="2286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9" name="직선 연결선 13"/>
            <p:cNvCxnSpPr>
              <a:cxnSpLocks noChangeShapeType="1"/>
              <a:stCxn id="14370" idx="5"/>
              <a:endCxn id="14373" idx="1"/>
            </p:cNvCxnSpPr>
            <p:nvPr/>
          </p:nvCxnSpPr>
          <p:spPr bwMode="auto">
            <a:xfrm rot="16200000" flipH="1">
              <a:off x="5399088" y="4210050"/>
              <a:ext cx="625475" cy="70167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0" name="타원 14"/>
            <p:cNvSpPr>
              <a:spLocks noChangeArrowheads="1"/>
            </p:cNvSpPr>
            <p:nvPr/>
          </p:nvSpPr>
          <p:spPr bwMode="auto">
            <a:xfrm>
              <a:off x="5178425" y="4065588"/>
              <a:ext cx="214313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1" name="타원 15"/>
            <p:cNvSpPr>
              <a:spLocks noChangeArrowheads="1"/>
            </p:cNvSpPr>
            <p:nvPr/>
          </p:nvSpPr>
          <p:spPr bwMode="auto">
            <a:xfrm>
              <a:off x="6013450" y="4065588"/>
              <a:ext cx="214313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2" name="타원 16"/>
            <p:cNvSpPr>
              <a:spLocks noChangeArrowheads="1"/>
            </p:cNvSpPr>
            <p:nvPr/>
          </p:nvSpPr>
          <p:spPr bwMode="auto">
            <a:xfrm>
              <a:off x="5187950" y="4851400"/>
              <a:ext cx="215900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3" name="타원 17"/>
            <p:cNvSpPr>
              <a:spLocks noChangeArrowheads="1"/>
            </p:cNvSpPr>
            <p:nvPr/>
          </p:nvSpPr>
          <p:spPr bwMode="auto">
            <a:xfrm>
              <a:off x="6030913" y="4843463"/>
              <a:ext cx="214312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74" name="직선 연결선 22"/>
            <p:cNvCxnSpPr>
              <a:cxnSpLocks noChangeShapeType="1"/>
              <a:stCxn id="14372" idx="6"/>
              <a:endCxn id="14373" idx="2"/>
            </p:cNvCxnSpPr>
            <p:nvPr/>
          </p:nvCxnSpPr>
          <p:spPr bwMode="auto">
            <a:xfrm flipV="1">
              <a:off x="5403850" y="4946650"/>
              <a:ext cx="627063" cy="79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5" name="직선 연결선 30"/>
            <p:cNvCxnSpPr>
              <a:cxnSpLocks noChangeShapeType="1"/>
              <a:stCxn id="14372" idx="7"/>
              <a:endCxn id="14371" idx="3"/>
            </p:cNvCxnSpPr>
            <p:nvPr/>
          </p:nvCxnSpPr>
          <p:spPr bwMode="auto">
            <a:xfrm rot="5400000" flipH="1" flipV="1">
              <a:off x="5391943" y="4228307"/>
              <a:ext cx="633413" cy="6731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6" name="타원 17"/>
            <p:cNvSpPr>
              <a:spLocks noChangeArrowheads="1"/>
            </p:cNvSpPr>
            <p:nvPr/>
          </p:nvSpPr>
          <p:spPr bwMode="auto">
            <a:xfrm>
              <a:off x="6691313" y="4549775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7" name="타원 17"/>
            <p:cNvSpPr>
              <a:spLocks noChangeArrowheads="1"/>
            </p:cNvSpPr>
            <p:nvPr/>
          </p:nvSpPr>
          <p:spPr bwMode="auto">
            <a:xfrm>
              <a:off x="4530725" y="4549775"/>
              <a:ext cx="214313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78" name="직선 연결선 55"/>
            <p:cNvCxnSpPr>
              <a:cxnSpLocks noChangeShapeType="1"/>
              <a:stCxn id="14371" idx="6"/>
              <a:endCxn id="14376" idx="1"/>
            </p:cNvCxnSpPr>
            <p:nvPr/>
          </p:nvCxnSpPr>
          <p:spPr bwMode="auto">
            <a:xfrm>
              <a:off x="6227763" y="4173538"/>
              <a:ext cx="495300" cy="4064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9" name="직선 연결선 57"/>
            <p:cNvCxnSpPr>
              <a:cxnSpLocks noChangeShapeType="1"/>
              <a:stCxn id="14372" idx="2"/>
              <a:endCxn id="14377" idx="5"/>
            </p:cNvCxnSpPr>
            <p:nvPr/>
          </p:nvCxnSpPr>
          <p:spPr bwMode="auto">
            <a:xfrm flipH="1" flipV="1">
              <a:off x="4713288" y="4724400"/>
              <a:ext cx="474662" cy="2301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42938" y="642938"/>
            <a:ext cx="77724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600" kern="0" dirty="0" err="1">
                <a:latin typeface="Times New Roman" pitchFamily="18" charset="0"/>
                <a:ea typeface="+mj-ea"/>
                <a:cs typeface="+mj-cs"/>
              </a:rPr>
              <a:t>신장트리의</a:t>
            </a:r>
            <a:r>
              <a:rPr lang="ko-KR" altLang="en-US" sz="3600" kern="0" dirty="0">
                <a:latin typeface="Times New Roman" pitchFamily="18" charset="0"/>
                <a:ea typeface="+mj-ea"/>
                <a:cs typeface="+mj-cs"/>
              </a:rPr>
              <a:t> 개수</a:t>
            </a:r>
            <a:endParaRPr lang="en-US" altLang="ko-KR" sz="3600" kern="0" dirty="0">
              <a:latin typeface="Times New Roman" pitchFamily="18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63" y="1643063"/>
            <a:ext cx="8215312" cy="3303587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t(G): connected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graph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spanning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tree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개수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완전그래프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(complete graph):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모든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노드간에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에지가 존재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개인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complete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에지 개수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marL="714375" lvl="1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트리는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에지수가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-1. </a:t>
            </a:r>
          </a:p>
          <a:p>
            <a:pPr marL="714375" lvl="1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으로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부터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생성할 수 있는 에지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수가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그래프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개수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  <a:endParaRPr lang="en-US" altLang="ko-KR" sz="2000" baseline="-25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baseline="-25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tree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t(G)=1</a:t>
            </a: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cycle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C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-2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latin typeface="+mn-lt"/>
              </a:rPr>
              <a:t>Cayley's</a:t>
            </a:r>
            <a:r>
              <a:rPr lang="en-US" sz="2000" dirty="0">
                <a:latin typeface="+mn-lt"/>
              </a:rPr>
              <a:t> formula </a:t>
            </a:r>
            <a:endParaRPr lang="en-US" altLang="ko-KR" sz="2000" baseline="30000" dirty="0">
              <a:solidFill>
                <a:srgbClr val="3E020C"/>
              </a:solidFill>
              <a:latin typeface="+mn-lt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complete bipartite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p,q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q-1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q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p-1</a:t>
            </a:r>
            <a:endParaRPr lang="ko-KR" altLang="en-US" sz="2000" i="1" baseline="30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586937" y="4266407"/>
            <a:ext cx="5878016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800" i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1800" i="1" baseline="-2500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1800" i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i="1" baseline="3000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baseline="30000">
                <a:solidFill>
                  <a:srgbClr val="3E020C"/>
                </a:solidFill>
                <a:latin typeface="Times New Roman" pitchFamily="18" charset="0"/>
              </a:rPr>
              <a:t>-2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/>
              <a:t>Cayley's formula </a:t>
            </a:r>
            <a:endParaRPr lang="en-US" altLang="ko-KR" sz="1800" baseline="30000" dirty="0">
              <a:solidFill>
                <a:srgbClr val="3E020C"/>
              </a:solidFill>
            </a:endParaRPr>
          </a:p>
        </p:txBody>
      </p:sp>
      <p:grpSp>
        <p:nvGrpSpPr>
          <p:cNvPr id="15364" name="그룹 35"/>
          <p:cNvGrpSpPr>
            <a:grpSpLocks/>
          </p:cNvGrpSpPr>
          <p:nvPr/>
        </p:nvGrpSpPr>
        <p:grpSpPr bwMode="auto">
          <a:xfrm>
            <a:off x="7215188" y="1428750"/>
            <a:ext cx="1525587" cy="992188"/>
            <a:chOff x="5143504" y="3714752"/>
            <a:chExt cx="1525066" cy="991889"/>
          </a:xfrm>
        </p:grpSpPr>
        <p:grpSp>
          <p:nvGrpSpPr>
            <p:cNvPr id="15388" name="그룹 33"/>
            <p:cNvGrpSpPr>
              <a:grpSpLocks/>
            </p:cNvGrpSpPr>
            <p:nvPr/>
          </p:nvGrpSpPr>
          <p:grpSpPr bwMode="auto">
            <a:xfrm>
              <a:off x="5143504" y="3714752"/>
              <a:ext cx="1048518" cy="991889"/>
              <a:chOff x="1737532" y="3143248"/>
              <a:chExt cx="1048518" cy="991889"/>
            </a:xfrm>
          </p:grpSpPr>
          <p:cxnSp>
            <p:nvCxnSpPr>
              <p:cNvPr id="15390" name="직선 연결선 13"/>
              <p:cNvCxnSpPr>
                <a:cxnSpLocks noChangeShapeType="1"/>
                <a:stCxn id="15391" idx="5"/>
                <a:endCxn id="15394" idx="1"/>
              </p:cNvCxnSpPr>
              <p:nvPr/>
            </p:nvCxnSpPr>
            <p:spPr bwMode="auto">
              <a:xfrm>
                <a:off x="1920461" y="3326176"/>
                <a:ext cx="682387" cy="634162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91" name="타원 14"/>
              <p:cNvSpPr>
                <a:spLocks noChangeArrowheads="1"/>
              </p:cNvSpPr>
              <p:nvPr/>
            </p:nvSpPr>
            <p:spPr bwMode="auto">
              <a:xfrm>
                <a:off x="1737532" y="3143248"/>
                <a:ext cx="214314" cy="214314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2" name="타원 15"/>
              <p:cNvSpPr>
                <a:spLocks noChangeArrowheads="1"/>
              </p:cNvSpPr>
              <p:nvPr/>
            </p:nvSpPr>
            <p:spPr bwMode="auto">
              <a:xfrm>
                <a:off x="2571736" y="3143248"/>
                <a:ext cx="214314" cy="214314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3" name="타원 16"/>
              <p:cNvSpPr>
                <a:spLocks noChangeArrowheads="1"/>
              </p:cNvSpPr>
              <p:nvPr/>
            </p:nvSpPr>
            <p:spPr bwMode="auto">
              <a:xfrm>
                <a:off x="1738536" y="3929066"/>
                <a:ext cx="214314" cy="204790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4" name="타원 17"/>
              <p:cNvSpPr>
                <a:spLocks noChangeArrowheads="1"/>
              </p:cNvSpPr>
              <p:nvPr/>
            </p:nvSpPr>
            <p:spPr bwMode="auto">
              <a:xfrm>
                <a:off x="2571462" y="3930347"/>
                <a:ext cx="214314" cy="204790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cxnSp>
            <p:nvCxnSpPr>
              <p:cNvPr id="15395" name="직선 연결선 19"/>
              <p:cNvCxnSpPr>
                <a:cxnSpLocks noChangeShapeType="1"/>
                <a:stCxn id="15391" idx="4"/>
                <a:endCxn id="15393" idx="0"/>
              </p:cNvCxnSpPr>
              <p:nvPr/>
            </p:nvCxnSpPr>
            <p:spPr bwMode="auto">
              <a:xfrm>
                <a:off x="1844689" y="3357562"/>
                <a:ext cx="1004" cy="571505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6" name="직선 연결선 21"/>
              <p:cNvCxnSpPr>
                <a:cxnSpLocks noChangeShapeType="1"/>
                <a:stCxn id="15391" idx="6"/>
                <a:endCxn id="15392" idx="2"/>
              </p:cNvCxnSpPr>
              <p:nvPr/>
            </p:nvCxnSpPr>
            <p:spPr bwMode="auto">
              <a:xfrm>
                <a:off x="1951846" y="3250405"/>
                <a:ext cx="619890" cy="1588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7" name="직선 연결선 22"/>
              <p:cNvCxnSpPr>
                <a:cxnSpLocks noChangeShapeType="1"/>
                <a:stCxn id="15393" idx="6"/>
                <a:endCxn id="15394" idx="2"/>
              </p:cNvCxnSpPr>
              <p:nvPr/>
            </p:nvCxnSpPr>
            <p:spPr bwMode="auto">
              <a:xfrm>
                <a:off x="1952849" y="4031461"/>
                <a:ext cx="618613" cy="1281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8" name="직선 연결선 25"/>
              <p:cNvCxnSpPr>
                <a:cxnSpLocks noChangeShapeType="1"/>
                <a:stCxn id="15392" idx="4"/>
                <a:endCxn id="15394" idx="0"/>
              </p:cNvCxnSpPr>
              <p:nvPr/>
            </p:nvCxnSpPr>
            <p:spPr bwMode="auto">
              <a:xfrm flipH="1">
                <a:off x="2678620" y="3357562"/>
                <a:ext cx="274" cy="572786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9" name="직선 연결선 30"/>
              <p:cNvCxnSpPr>
                <a:cxnSpLocks noChangeShapeType="1"/>
                <a:stCxn id="15393" idx="7"/>
                <a:endCxn id="15392" idx="3"/>
              </p:cNvCxnSpPr>
              <p:nvPr/>
            </p:nvCxnSpPr>
            <p:spPr bwMode="auto">
              <a:xfrm flipV="1">
                <a:off x="1921464" y="3326176"/>
                <a:ext cx="681657" cy="632881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" name="TextBox 34"/>
            <p:cNvSpPr txBox="1"/>
            <p:nvPr/>
          </p:nvSpPr>
          <p:spPr>
            <a:xfrm>
              <a:off x="6227396" y="4071832"/>
              <a:ext cx="441174" cy="369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solidFill>
                    <a:srgbClr val="3E020C"/>
                  </a:solidFill>
                  <a:latin typeface="Times New Roman" pitchFamily="18" charset="0"/>
                </a:rPr>
                <a:t>K</a:t>
              </a:r>
              <a:r>
                <a:rPr lang="en-US" altLang="ko-KR" sz="2000" i="1" baseline="-25000" dirty="0">
                  <a:solidFill>
                    <a:srgbClr val="3E020C"/>
                  </a:solidFill>
                  <a:latin typeface="Times New Roman" pitchFamily="18" charset="0"/>
                </a:rPr>
                <a:t>4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5365" name="직선 연결선 39"/>
          <p:cNvCxnSpPr>
            <a:cxnSpLocks noChangeShapeType="1"/>
            <a:stCxn id="15366" idx="5"/>
            <a:endCxn id="15369" idx="1"/>
          </p:cNvCxnSpPr>
          <p:nvPr/>
        </p:nvCxnSpPr>
        <p:spPr bwMode="auto">
          <a:xfrm rot="16200000" flipH="1">
            <a:off x="3291681" y="5217319"/>
            <a:ext cx="625475" cy="700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6" name="타원 40"/>
          <p:cNvSpPr>
            <a:spLocks noChangeArrowheads="1"/>
          </p:cNvSpPr>
          <p:nvPr/>
        </p:nvSpPr>
        <p:spPr bwMode="auto">
          <a:xfrm>
            <a:off x="3071813" y="507206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7" name="타원 41"/>
          <p:cNvSpPr>
            <a:spLocks noChangeArrowheads="1"/>
          </p:cNvSpPr>
          <p:nvPr/>
        </p:nvSpPr>
        <p:spPr bwMode="auto">
          <a:xfrm>
            <a:off x="3905250" y="5072063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8" name="타원 42"/>
          <p:cNvSpPr>
            <a:spLocks noChangeArrowheads="1"/>
          </p:cNvSpPr>
          <p:nvPr/>
        </p:nvSpPr>
        <p:spPr bwMode="auto">
          <a:xfrm>
            <a:off x="3071813" y="5500688"/>
            <a:ext cx="214312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9" name="타원 43"/>
          <p:cNvSpPr>
            <a:spLocks noChangeArrowheads="1"/>
          </p:cNvSpPr>
          <p:nvPr/>
        </p:nvSpPr>
        <p:spPr bwMode="auto">
          <a:xfrm>
            <a:off x="3924300" y="5849938"/>
            <a:ext cx="214313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70" name="직선 연결선 45"/>
          <p:cNvCxnSpPr>
            <a:cxnSpLocks noChangeShapeType="1"/>
            <a:stCxn id="15366" idx="6"/>
            <a:endCxn id="15367" idx="2"/>
          </p:cNvCxnSpPr>
          <p:nvPr/>
        </p:nvCxnSpPr>
        <p:spPr bwMode="auto">
          <a:xfrm>
            <a:off x="3286125" y="5180013"/>
            <a:ext cx="619125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직선 연결선 46"/>
          <p:cNvCxnSpPr>
            <a:cxnSpLocks noChangeShapeType="1"/>
            <a:stCxn id="15368" idx="6"/>
            <a:endCxn id="15369" idx="2"/>
          </p:cNvCxnSpPr>
          <p:nvPr/>
        </p:nvCxnSpPr>
        <p:spPr bwMode="auto">
          <a:xfrm>
            <a:off x="3286125" y="5603875"/>
            <a:ext cx="638175" cy="3492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직선 연결선 48"/>
          <p:cNvCxnSpPr>
            <a:cxnSpLocks noChangeShapeType="1"/>
            <a:stCxn id="15368" idx="7"/>
            <a:endCxn id="15367" idx="3"/>
          </p:cNvCxnSpPr>
          <p:nvPr/>
        </p:nvCxnSpPr>
        <p:spPr bwMode="auto">
          <a:xfrm rot="5400000" flipH="1" flipV="1">
            <a:off x="3457575" y="5051425"/>
            <a:ext cx="276225" cy="6826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4286250" y="5429250"/>
            <a:ext cx="5699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3,2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5374" name="타원 51"/>
          <p:cNvSpPr>
            <a:spLocks noChangeArrowheads="1"/>
          </p:cNvSpPr>
          <p:nvPr/>
        </p:nvSpPr>
        <p:spPr bwMode="auto">
          <a:xfrm>
            <a:off x="3071813" y="5929313"/>
            <a:ext cx="214312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75" name="직선 연결선 52"/>
          <p:cNvCxnSpPr>
            <a:cxnSpLocks noChangeShapeType="1"/>
            <a:stCxn id="15374" idx="7"/>
            <a:endCxn id="15367" idx="4"/>
          </p:cNvCxnSpPr>
          <p:nvPr/>
        </p:nvCxnSpPr>
        <p:spPr bwMode="auto">
          <a:xfrm rot="5400000" flipH="1" flipV="1">
            <a:off x="3297238" y="5243512"/>
            <a:ext cx="673100" cy="7588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직선 연결선 55"/>
          <p:cNvCxnSpPr>
            <a:cxnSpLocks noChangeShapeType="1"/>
            <a:stCxn id="15374" idx="6"/>
            <a:endCxn id="15369" idx="2"/>
          </p:cNvCxnSpPr>
          <p:nvPr/>
        </p:nvCxnSpPr>
        <p:spPr bwMode="auto">
          <a:xfrm flipV="1">
            <a:off x="3286125" y="5953125"/>
            <a:ext cx="638175" cy="79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377" name="Object 33"/>
          <p:cNvGraphicFramePr>
            <a:graphicFrameLocks noChangeAspect="1"/>
          </p:cNvGraphicFramePr>
          <p:nvPr/>
        </p:nvGraphicFramePr>
        <p:xfrm>
          <a:off x="7858125" y="2928938"/>
          <a:ext cx="7858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4" imgW="482391" imgH="241195" progId="Equation.3">
                  <p:embed/>
                </p:oleObj>
              </mc:Choice>
              <mc:Fallback>
                <p:oleObj name="Equation" r:id="rId4" imgW="482391" imgH="24119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25" y="2928938"/>
                        <a:ext cx="7858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슬라이드 번호 개체 틀 3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D3238D-63E0-416D-B1EB-A1CAB9FCBC3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5379" name="타원 43"/>
          <p:cNvSpPr>
            <a:spLocks noChangeArrowheads="1"/>
          </p:cNvSpPr>
          <p:nvPr/>
        </p:nvSpPr>
        <p:spPr bwMode="auto">
          <a:xfrm>
            <a:off x="6873875" y="3811588"/>
            <a:ext cx="214313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0" name="타원 43"/>
          <p:cNvSpPr>
            <a:spLocks noChangeArrowheads="1"/>
          </p:cNvSpPr>
          <p:nvPr/>
        </p:nvSpPr>
        <p:spPr bwMode="auto">
          <a:xfrm>
            <a:off x="6872288" y="4340225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1" name="타원 43"/>
          <p:cNvSpPr>
            <a:spLocks noChangeArrowheads="1"/>
          </p:cNvSpPr>
          <p:nvPr/>
        </p:nvSpPr>
        <p:spPr bwMode="auto">
          <a:xfrm>
            <a:off x="7539038" y="3816350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2" name="타원 43"/>
          <p:cNvSpPr>
            <a:spLocks noChangeArrowheads="1"/>
          </p:cNvSpPr>
          <p:nvPr/>
        </p:nvSpPr>
        <p:spPr bwMode="auto">
          <a:xfrm>
            <a:off x="7539038" y="4349750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83" name="직선 연결선 2"/>
          <p:cNvCxnSpPr>
            <a:cxnSpLocks noChangeShapeType="1"/>
            <a:stCxn id="15379" idx="6"/>
            <a:endCxn id="15381" idx="2"/>
          </p:cNvCxnSpPr>
          <p:nvPr/>
        </p:nvCxnSpPr>
        <p:spPr bwMode="auto">
          <a:xfrm>
            <a:off x="7088188" y="3914775"/>
            <a:ext cx="4508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4" name="직선 연결선 4"/>
          <p:cNvCxnSpPr>
            <a:cxnSpLocks noChangeShapeType="1"/>
            <a:stCxn id="15381" idx="4"/>
            <a:endCxn id="15382" idx="0"/>
          </p:cNvCxnSpPr>
          <p:nvPr/>
        </p:nvCxnSpPr>
        <p:spPr bwMode="auto">
          <a:xfrm>
            <a:off x="7646988" y="4021138"/>
            <a:ext cx="0" cy="3286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5" name="직선 연결선 7"/>
          <p:cNvCxnSpPr>
            <a:cxnSpLocks noChangeShapeType="1"/>
            <a:stCxn id="15382" idx="2"/>
            <a:endCxn id="15380" idx="6"/>
          </p:cNvCxnSpPr>
          <p:nvPr/>
        </p:nvCxnSpPr>
        <p:spPr bwMode="auto">
          <a:xfrm flipH="1" flipV="1">
            <a:off x="7086600" y="4443413"/>
            <a:ext cx="452438" cy="7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직선 연결선 9"/>
          <p:cNvCxnSpPr>
            <a:cxnSpLocks noChangeShapeType="1"/>
            <a:stCxn id="15380" idx="0"/>
            <a:endCxn id="15379" idx="4"/>
          </p:cNvCxnSpPr>
          <p:nvPr/>
        </p:nvCxnSpPr>
        <p:spPr bwMode="auto">
          <a:xfrm flipV="1">
            <a:off x="6978650" y="4016375"/>
            <a:ext cx="3175" cy="3238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6488113" y="6237288"/>
            <a:ext cx="1165225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From </a:t>
            </a:r>
            <a:r>
              <a:rPr lang="en-US" altLang="ko-KR" sz="1200" dirty="0" err="1">
                <a:solidFill>
                  <a:srgbClr val="3E020C"/>
                </a:solidFill>
                <a:latin typeface="Times New Roman" pitchFamily="18" charset="0"/>
              </a:rPr>
              <a:t>wikipedia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85938"/>
            <a:ext cx="8839200" cy="3629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smtClean="0"/>
              <a:t>신장트리가 되는 </a:t>
            </a:r>
            <a:r>
              <a:rPr lang="en-US" altLang="ko-KR" i="1" smtClean="0"/>
              <a:t>G</a:t>
            </a:r>
            <a:r>
              <a:rPr lang="ko-KR" altLang="en-US" smtClean="0"/>
              <a:t>의 부분그래프 중에서 가중치가 최소가 되는 부분그래프를 </a:t>
            </a:r>
            <a:r>
              <a:rPr lang="ko-KR" altLang="en-US" b="1" smtClean="0"/>
              <a:t>최소비용신장트리</a:t>
            </a:r>
            <a:r>
              <a:rPr lang="en-US" altLang="ko-KR" b="1" smtClean="0"/>
              <a:t>(minimum spanning tree)</a:t>
            </a:r>
            <a:r>
              <a:rPr lang="ko-KR" altLang="en-US" smtClean="0"/>
              <a:t>라고 한다</a:t>
            </a:r>
            <a:r>
              <a:rPr lang="en-US" altLang="ko-KR" smtClean="0"/>
              <a:t>. </a:t>
            </a:r>
            <a:r>
              <a:rPr lang="ko-KR" altLang="en-US" smtClean="0"/>
              <a:t>여기서 최소의 가중치를 가진 부분그래프는 반드시 트리가 되어야 한다</a:t>
            </a:r>
            <a:r>
              <a:rPr lang="en-US" altLang="ko-KR" smtClean="0"/>
              <a:t>. </a:t>
            </a:r>
            <a:r>
              <a:rPr lang="ko-KR" altLang="en-US" smtClean="0"/>
              <a:t>왜냐하면</a:t>
            </a:r>
            <a:r>
              <a:rPr lang="en-US" altLang="ko-KR" smtClean="0"/>
              <a:t>, </a:t>
            </a:r>
            <a:r>
              <a:rPr lang="ko-KR" altLang="en-US" smtClean="0"/>
              <a:t>만약 트리가 아니라면</a:t>
            </a:r>
            <a:r>
              <a:rPr lang="en-US" altLang="ko-KR" smtClean="0"/>
              <a:t>, </a:t>
            </a:r>
            <a:r>
              <a:rPr lang="ko-KR" altLang="en-US" smtClean="0"/>
              <a:t>분명히 순환경로</a:t>
            </a:r>
            <a:r>
              <a:rPr lang="en-US" altLang="ko-KR" smtClean="0"/>
              <a:t>(cycle)</a:t>
            </a:r>
            <a:r>
              <a:rPr lang="ko-KR" altLang="en-US" smtClean="0"/>
              <a:t>가 있을 것이고</a:t>
            </a:r>
            <a:r>
              <a:rPr lang="en-US" altLang="ko-KR" smtClean="0"/>
              <a:t>, </a:t>
            </a:r>
            <a:r>
              <a:rPr lang="ko-KR" altLang="en-US" smtClean="0"/>
              <a:t>그렇게 되면 순환경로 상의 한 이음선을 제거하면 더 작은 비용의 신장트리가 되기 때문이다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관찰</a:t>
            </a:r>
            <a:r>
              <a:rPr lang="en-US" altLang="ko-KR" smtClean="0"/>
              <a:t>: </a:t>
            </a:r>
            <a:r>
              <a:rPr lang="ko-KR" altLang="en-US" smtClean="0"/>
              <a:t>모든 신장트리가 최소비용신장트리는 아니다</a:t>
            </a:r>
            <a:r>
              <a:rPr lang="en-US" altLang="ko-KR" smtClean="0"/>
              <a:t>.</a:t>
            </a:r>
          </a:p>
        </p:txBody>
      </p:sp>
      <p:sp>
        <p:nvSpPr>
          <p:cNvPr id="1638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ECD0A5-0480-49B6-A8E8-9D41FDC55B7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최소비용신장트리</a:t>
            </a:r>
            <a:br>
              <a:rPr lang="ko-KR" altLang="en-US" sz="3600">
                <a:solidFill>
                  <a:schemeClr val="tx2"/>
                </a:solidFill>
              </a:rPr>
            </a:br>
            <a:r>
              <a:rPr lang="en-US" altLang="ko-KR" sz="3600">
                <a:solidFill>
                  <a:schemeClr val="tx2"/>
                </a:solidFill>
              </a:rPr>
              <a:t>(minimum spanning tree)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1913" y="6092825"/>
            <a:ext cx="2135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span: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밧줄로 매다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4" descr="04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73050"/>
            <a:ext cx="470535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9F1294-4869-46AF-BE53-D8A1EBC059F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최소비용신장트리의 적용 예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81075"/>
            <a:ext cx="8839200" cy="2733675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도로건설 </a:t>
            </a: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  - </a:t>
            </a:r>
            <a:r>
              <a:rPr lang="ko-KR" altLang="en-US" smtClean="0"/>
              <a:t>도시들을 모두 연결하면서 도로의 길이가 최소가 되도록 하는 문제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통신</a:t>
            </a:r>
            <a:r>
              <a:rPr lang="en-US" altLang="ko-KR" smtClean="0"/>
              <a:t>(telecommunications)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 - </a:t>
            </a:r>
            <a:r>
              <a:rPr lang="ko-KR" altLang="en-US" smtClean="0"/>
              <a:t>전화선의 길이가 최소가 되도록 전화 케이블 망을 구성하는 문제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배관</a:t>
            </a:r>
            <a:r>
              <a:rPr lang="en-US" altLang="ko-KR" smtClean="0"/>
              <a:t>(plumbing)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- </a:t>
            </a:r>
            <a:r>
              <a:rPr lang="ko-KR" altLang="en-US" smtClean="0"/>
              <a:t>파이프의 총 길이가 최소가 되도록 연결하는 문제</a:t>
            </a:r>
          </a:p>
        </p:txBody>
      </p:sp>
      <p:sp>
        <p:nvSpPr>
          <p:cNvPr id="1843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80A0AB-84FF-4866-AD4D-45498D80CD7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18993" r="5702" b="9195"/>
          <a:stretch>
            <a:fillRect/>
          </a:stretch>
        </p:blipFill>
        <p:spPr bwMode="auto">
          <a:xfrm>
            <a:off x="1212850" y="4292600"/>
            <a:ext cx="262255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713" y="5876925"/>
            <a:ext cx="1169987" cy="258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solidFill>
                  <a:srgbClr val="3E020C"/>
                </a:solidFill>
                <a:latin typeface="+mj-lt"/>
                <a:ea typeface="굴림" charset="-127"/>
              </a:rPr>
              <a:t>from naver map</a:t>
            </a:r>
            <a:endParaRPr lang="ko-KR" altLang="en-US" sz="1200" dirty="0">
              <a:solidFill>
                <a:srgbClr val="3E020C"/>
              </a:solidFill>
              <a:latin typeface="+mj-lt"/>
              <a:ea typeface="굴림" charset="-127"/>
            </a:endParaRPr>
          </a:p>
        </p:txBody>
      </p:sp>
      <p:pic>
        <p:nvPicPr>
          <p:cNvPr id="184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0" t="22488" r="21638" b="5008"/>
          <a:stretch>
            <a:fillRect/>
          </a:stretch>
        </p:blipFill>
        <p:spPr bwMode="auto">
          <a:xfrm>
            <a:off x="5724525" y="3827463"/>
            <a:ext cx="2052638" cy="24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32463" y="6288088"/>
            <a:ext cx="1171575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solidFill>
                  <a:srgbClr val="3E020C"/>
                </a:solidFill>
                <a:latin typeface="+mj-lt"/>
                <a:ea typeface="굴림" charset="-127"/>
              </a:rPr>
              <a:t>from naver map</a:t>
            </a:r>
            <a:endParaRPr lang="ko-KR" altLang="en-US" sz="1200" dirty="0">
              <a:solidFill>
                <a:srgbClr val="3E020C"/>
              </a:solidFill>
              <a:latin typeface="+mj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115888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무작정 알고리즘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836613"/>
            <a:ext cx="8839200" cy="2662237"/>
          </a:xfrm>
        </p:spPr>
        <p:txBody>
          <a:bodyPr/>
          <a:lstStyle/>
          <a:p>
            <a:pPr eaLnBrk="1" hangingPunct="1"/>
            <a:r>
              <a:rPr lang="ko-KR" altLang="en-US" smtClean="0"/>
              <a:t>알고리즘</a:t>
            </a:r>
          </a:p>
          <a:p>
            <a:pPr lvl="1" eaLnBrk="1" hangingPunct="1"/>
            <a:r>
              <a:rPr lang="ko-KR" altLang="en-US" smtClean="0"/>
              <a:t>모든 신장트리를 다 고려해 보고</a:t>
            </a:r>
            <a:r>
              <a:rPr lang="en-US" altLang="ko-KR" smtClean="0"/>
              <a:t>, </a:t>
            </a:r>
            <a:r>
              <a:rPr lang="ko-KR" altLang="en-US" smtClean="0"/>
              <a:t>그 중에서 최소비용이 드는 것을 고른다</a:t>
            </a:r>
            <a:r>
              <a:rPr lang="en-US" altLang="ko-KR" smtClean="0"/>
              <a:t>. </a:t>
            </a:r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/>
            <a:r>
              <a:rPr lang="ko-KR" altLang="en-US" smtClean="0"/>
              <a:t>이는 최악의 경우</a:t>
            </a:r>
            <a:r>
              <a:rPr lang="en-US" altLang="ko-KR" smtClean="0"/>
              <a:t>, </a:t>
            </a:r>
            <a:r>
              <a:rPr lang="ko-KR" altLang="en-US" smtClean="0"/>
              <a:t>지수보다도 나쁘다</a:t>
            </a:r>
            <a:r>
              <a:rPr lang="en-US" altLang="ko-KR" smtClean="0"/>
              <a:t>. </a:t>
            </a:r>
          </a:p>
          <a:p>
            <a:pPr lvl="1" eaLnBrk="1" hangingPunct="1"/>
            <a:r>
              <a:rPr lang="ko-KR" altLang="en-US" smtClean="0"/>
              <a:t>이유</a:t>
            </a:r>
            <a:r>
              <a:rPr lang="en-US" altLang="ko-KR" smtClean="0"/>
              <a:t>? – spanning tree</a:t>
            </a:r>
            <a:r>
              <a:rPr lang="ko-KR" altLang="en-US" smtClean="0"/>
              <a:t>의 개수는 </a:t>
            </a:r>
            <a:r>
              <a:rPr lang="en-US" altLang="ko-KR" i="1" smtClean="0"/>
              <a:t>n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대해 최대 </a:t>
            </a:r>
            <a:r>
              <a:rPr lang="en-US" altLang="ko-KR" i="1" smtClean="0">
                <a:solidFill>
                  <a:srgbClr val="3E020C"/>
                </a:solidFill>
              </a:rPr>
              <a:t>n</a:t>
            </a:r>
            <a:r>
              <a:rPr lang="en-US" altLang="ko-KR" i="1" baseline="30000" smtClean="0">
                <a:solidFill>
                  <a:srgbClr val="3E020C"/>
                </a:solidFill>
              </a:rPr>
              <a:t>n</a:t>
            </a:r>
            <a:r>
              <a:rPr lang="en-US" altLang="ko-KR" baseline="30000" smtClean="0">
                <a:solidFill>
                  <a:srgbClr val="3E020C"/>
                </a:solidFill>
              </a:rPr>
              <a:t>-2</a:t>
            </a:r>
            <a:r>
              <a:rPr lang="en-US" altLang="ko-KR" smtClean="0"/>
              <a:t>.</a:t>
            </a:r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For </a:t>
            </a:r>
            <a:r>
              <a:rPr lang="en-US" altLang="ko-KR" i="1" smtClean="0"/>
              <a:t>n</a:t>
            </a:r>
            <a:r>
              <a:rPr lang="en-US" altLang="ko-KR" smtClean="0"/>
              <a:t>=4, 16 spanning trees.</a:t>
            </a:r>
          </a:p>
          <a:p>
            <a:pPr eaLnBrk="1" hangingPunct="1"/>
            <a:endParaRPr lang="en-US" altLang="ko-KR" sz="2800" smtClean="0"/>
          </a:p>
          <a:p>
            <a:pPr eaLnBrk="1" hangingPunct="1"/>
            <a:endParaRPr lang="en-US" altLang="ko-KR" sz="2800" smtClean="0"/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2AA657-92C5-44BE-83F8-85E45BE24A3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>
            <a:off x="1312863" y="4714875"/>
            <a:ext cx="590550" cy="528638"/>
            <a:chOff x="1244409" y="4743769"/>
            <a:chExt cx="880524" cy="731841"/>
          </a:xfrm>
        </p:grpSpPr>
        <p:sp>
          <p:nvSpPr>
            <p:cNvPr id="6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5928" cy="2043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타원 43"/>
            <p:cNvSpPr>
              <a:spLocks noChangeArrowheads="1"/>
            </p:cNvSpPr>
            <p:nvPr/>
          </p:nvSpPr>
          <p:spPr bwMode="auto">
            <a:xfrm>
              <a:off x="1244409" y="5271221"/>
              <a:ext cx="205928" cy="2043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" name="타원 43"/>
            <p:cNvSpPr>
              <a:spLocks noChangeArrowheads="1"/>
            </p:cNvSpPr>
            <p:nvPr/>
          </p:nvSpPr>
          <p:spPr bwMode="auto">
            <a:xfrm>
              <a:off x="1919003" y="4745967"/>
              <a:ext cx="205930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9" name="타원 43"/>
            <p:cNvSpPr>
              <a:spLocks noChangeArrowheads="1"/>
            </p:cNvSpPr>
            <p:nvPr/>
          </p:nvSpPr>
          <p:spPr bwMode="auto">
            <a:xfrm>
              <a:off x="1919003" y="5271221"/>
              <a:ext cx="205930" cy="2043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509" name="직선 연결선 8"/>
            <p:cNvCxnSpPr>
              <a:cxnSpLocks noChangeShapeType="1"/>
              <a:stCxn id="6" idx="6"/>
              <a:endCxn id="8" idx="2"/>
            </p:cNvCxnSpPr>
            <p:nvPr/>
          </p:nvCxnSpPr>
          <p:spPr bwMode="auto">
            <a:xfrm>
              <a:off x="1450337" y="4845963"/>
              <a:ext cx="468380" cy="193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0" name="직선 연결선 9"/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>
              <a:off x="2021683" y="4950090"/>
              <a:ext cx="286" cy="32113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1" name="직선 연결선 10"/>
            <p:cNvCxnSpPr>
              <a:cxnSpLocks noChangeShapeType="1"/>
              <a:stCxn id="9" idx="2"/>
              <a:endCxn id="7" idx="6"/>
            </p:cNvCxnSpPr>
            <p:nvPr/>
          </p:nvCxnSpPr>
          <p:spPr bwMode="auto">
            <a:xfrm flipH="1">
              <a:off x="1450624" y="5373416"/>
              <a:ext cx="46838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2" name="직선 연결선 11"/>
            <p:cNvCxnSpPr>
              <a:cxnSpLocks noChangeShapeType="1"/>
              <a:stCxn id="7" idx="0"/>
              <a:endCxn id="6" idx="4"/>
            </p:cNvCxnSpPr>
            <p:nvPr/>
          </p:nvCxnSpPr>
          <p:spPr bwMode="auto">
            <a:xfrm flipH="1" flipV="1">
              <a:off x="1347373" y="4948158"/>
              <a:ext cx="28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3" name="직선 연결선 2"/>
            <p:cNvCxnSpPr>
              <a:cxnSpLocks noChangeShapeType="1"/>
              <a:stCxn id="6" idx="5"/>
              <a:endCxn id="9" idx="1"/>
            </p:cNvCxnSpPr>
            <p:nvPr/>
          </p:nvCxnSpPr>
          <p:spPr bwMode="auto">
            <a:xfrm>
              <a:off x="1420110" y="4918001"/>
              <a:ext cx="529122" cy="382811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4" name="직선 연결선 12"/>
            <p:cNvCxnSpPr>
              <a:cxnSpLocks noChangeShapeType="1"/>
              <a:stCxn id="8" idx="3"/>
              <a:endCxn id="7" idx="7"/>
            </p:cNvCxnSpPr>
            <p:nvPr/>
          </p:nvCxnSpPr>
          <p:spPr bwMode="auto">
            <a:xfrm flipH="1">
              <a:off x="1420466" y="4920158"/>
              <a:ext cx="528408" cy="38099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타원 43"/>
          <p:cNvSpPr>
            <a:spLocks noChangeArrowheads="1"/>
          </p:cNvSpPr>
          <p:nvPr/>
        </p:nvSpPr>
        <p:spPr bwMode="auto">
          <a:xfrm>
            <a:off x="2554288" y="4714875"/>
            <a:ext cx="136525" cy="14763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타원 43"/>
          <p:cNvSpPr>
            <a:spLocks noChangeArrowheads="1"/>
          </p:cNvSpPr>
          <p:nvPr/>
        </p:nvSpPr>
        <p:spPr bwMode="auto">
          <a:xfrm>
            <a:off x="2557463" y="5095875"/>
            <a:ext cx="136525" cy="1476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8" name="타원 43"/>
          <p:cNvSpPr>
            <a:spLocks noChangeArrowheads="1"/>
          </p:cNvSpPr>
          <p:nvPr/>
        </p:nvSpPr>
        <p:spPr bwMode="auto">
          <a:xfrm>
            <a:off x="3001963" y="4714875"/>
            <a:ext cx="136525" cy="1476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9" name="타원 43"/>
          <p:cNvSpPr>
            <a:spLocks noChangeArrowheads="1"/>
          </p:cNvSpPr>
          <p:nvPr/>
        </p:nvSpPr>
        <p:spPr bwMode="auto">
          <a:xfrm>
            <a:off x="3003550" y="5095875"/>
            <a:ext cx="136525" cy="147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19466" name="직선 연결선 22"/>
          <p:cNvCxnSpPr>
            <a:cxnSpLocks noChangeShapeType="1"/>
            <a:stCxn id="16" idx="6"/>
            <a:endCxn id="18" idx="2"/>
          </p:cNvCxnSpPr>
          <p:nvPr/>
        </p:nvCxnSpPr>
        <p:spPr bwMode="auto">
          <a:xfrm flipV="1">
            <a:off x="2690813" y="4787900"/>
            <a:ext cx="311150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직선 연결선 23"/>
          <p:cNvCxnSpPr>
            <a:cxnSpLocks noChangeShapeType="1"/>
            <a:stCxn id="18" idx="4"/>
            <a:endCxn id="19" idx="0"/>
          </p:cNvCxnSpPr>
          <p:nvPr/>
        </p:nvCxnSpPr>
        <p:spPr bwMode="auto">
          <a:xfrm>
            <a:off x="3070225" y="4862513"/>
            <a:ext cx="1588" cy="2333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8" name="직선 연결선 25"/>
          <p:cNvCxnSpPr>
            <a:cxnSpLocks noChangeShapeType="1"/>
            <a:stCxn id="17" idx="0"/>
            <a:endCxn id="16" idx="4"/>
          </p:cNvCxnSpPr>
          <p:nvPr/>
        </p:nvCxnSpPr>
        <p:spPr bwMode="auto">
          <a:xfrm flipH="1" flipV="1">
            <a:off x="2622550" y="4862513"/>
            <a:ext cx="3175" cy="2333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69" name="그룹 28"/>
          <p:cNvGrpSpPr>
            <a:grpSpLocks/>
          </p:cNvGrpSpPr>
          <p:nvPr/>
        </p:nvGrpSpPr>
        <p:grpSpPr bwMode="auto">
          <a:xfrm>
            <a:off x="3417888" y="4714875"/>
            <a:ext cx="585787" cy="528638"/>
            <a:chOff x="1244409" y="4743177"/>
            <a:chExt cx="874062" cy="732433"/>
          </a:xfrm>
        </p:grpSpPr>
        <p:sp>
          <p:nvSpPr>
            <p:cNvPr id="24" name="타원 43"/>
            <p:cNvSpPr>
              <a:spLocks noChangeArrowheads="1"/>
            </p:cNvSpPr>
            <p:nvPr/>
          </p:nvSpPr>
          <p:spPr bwMode="auto">
            <a:xfrm>
              <a:off x="1244409" y="4743177"/>
              <a:ext cx="206079" cy="2045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타원 43"/>
            <p:cNvSpPr>
              <a:spLocks noChangeArrowheads="1"/>
            </p:cNvSpPr>
            <p:nvPr/>
          </p:nvSpPr>
          <p:spPr bwMode="auto">
            <a:xfrm>
              <a:off x="1253884" y="5271056"/>
              <a:ext cx="206079" cy="20455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26" name="타원 43"/>
            <p:cNvSpPr>
              <a:spLocks noChangeArrowheads="1"/>
            </p:cNvSpPr>
            <p:nvPr/>
          </p:nvSpPr>
          <p:spPr bwMode="auto">
            <a:xfrm>
              <a:off x="1910022" y="4743177"/>
              <a:ext cx="206081" cy="20455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27" name="타원 43"/>
            <p:cNvSpPr>
              <a:spLocks noChangeArrowheads="1"/>
            </p:cNvSpPr>
            <p:nvPr/>
          </p:nvSpPr>
          <p:spPr bwMode="auto">
            <a:xfrm>
              <a:off x="1912392" y="5271056"/>
              <a:ext cx="206079" cy="20455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502" name="직선 연결선 33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 flipV="1">
              <a:off x="1450337" y="4845371"/>
              <a:ext cx="459198" cy="59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03" name="직선 연결선 34"/>
            <p:cNvCxnSpPr>
              <a:cxnSpLocks noChangeShapeType="1"/>
              <a:stCxn id="26" idx="4"/>
              <a:endCxn id="27" idx="0"/>
            </p:cNvCxnSpPr>
            <p:nvPr/>
          </p:nvCxnSpPr>
          <p:spPr bwMode="auto">
            <a:xfrm>
              <a:off x="2012501" y="4947564"/>
              <a:ext cx="3006" cy="323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04" name="직선 연결선 35"/>
            <p:cNvCxnSpPr>
              <a:cxnSpLocks noChangeShapeType="1"/>
              <a:stCxn id="27" idx="2"/>
              <a:endCxn id="25" idx="6"/>
            </p:cNvCxnSpPr>
            <p:nvPr/>
          </p:nvCxnSpPr>
          <p:spPr bwMode="auto">
            <a:xfrm flipH="1">
              <a:off x="1459805" y="5373416"/>
              <a:ext cx="452736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0" name="그룹 39"/>
          <p:cNvGrpSpPr>
            <a:grpSpLocks/>
          </p:cNvGrpSpPr>
          <p:nvPr/>
        </p:nvGrpSpPr>
        <p:grpSpPr bwMode="auto">
          <a:xfrm>
            <a:off x="4208463" y="4710113"/>
            <a:ext cx="588962" cy="533400"/>
            <a:chOff x="1244409" y="4737177"/>
            <a:chExt cx="874097" cy="738433"/>
          </a:xfrm>
        </p:grpSpPr>
        <p:sp>
          <p:nvSpPr>
            <p:cNvPr id="32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4976" cy="2043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타원 43"/>
            <p:cNvSpPr>
              <a:spLocks noChangeArrowheads="1"/>
            </p:cNvSpPr>
            <p:nvPr/>
          </p:nvSpPr>
          <p:spPr bwMode="auto">
            <a:xfrm>
              <a:off x="1246764" y="5271222"/>
              <a:ext cx="204978" cy="2043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4" name="타원 43"/>
            <p:cNvSpPr>
              <a:spLocks noChangeArrowheads="1"/>
            </p:cNvSpPr>
            <p:nvPr/>
          </p:nvSpPr>
          <p:spPr bwMode="auto">
            <a:xfrm>
              <a:off x="1911173" y="4737177"/>
              <a:ext cx="204978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5" name="타원 34"/>
            <p:cNvSpPr>
              <a:spLocks noChangeArrowheads="1"/>
            </p:cNvSpPr>
            <p:nvPr/>
          </p:nvSpPr>
          <p:spPr bwMode="auto">
            <a:xfrm>
              <a:off x="1913530" y="5271222"/>
              <a:ext cx="204976" cy="2043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95" name="직선 연결선 45"/>
            <p:cNvCxnSpPr>
              <a:cxnSpLocks noChangeShapeType="1"/>
              <a:stCxn id="34" idx="4"/>
              <a:endCxn id="35" idx="0"/>
            </p:cNvCxnSpPr>
            <p:nvPr/>
          </p:nvCxnSpPr>
          <p:spPr bwMode="auto">
            <a:xfrm>
              <a:off x="2013103" y="4941564"/>
              <a:ext cx="2990" cy="329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6" name="직선 연결선 46"/>
            <p:cNvCxnSpPr>
              <a:cxnSpLocks noChangeShapeType="1"/>
              <a:stCxn id="35" idx="2"/>
              <a:endCxn id="33" idx="6"/>
            </p:cNvCxnSpPr>
            <p:nvPr/>
          </p:nvCxnSpPr>
          <p:spPr bwMode="auto">
            <a:xfrm flipH="1">
              <a:off x="1452226" y="5373416"/>
              <a:ext cx="461451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7" name="직선 연결선 47"/>
            <p:cNvCxnSpPr>
              <a:cxnSpLocks noChangeShapeType="1"/>
              <a:stCxn id="33" idx="0"/>
              <a:endCxn id="32" idx="4"/>
            </p:cNvCxnSpPr>
            <p:nvPr/>
          </p:nvCxnSpPr>
          <p:spPr bwMode="auto">
            <a:xfrm flipH="1" flipV="1">
              <a:off x="1346823" y="4948158"/>
              <a:ext cx="2990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1" name="그룹 50"/>
          <p:cNvGrpSpPr>
            <a:grpSpLocks/>
          </p:cNvGrpSpPr>
          <p:nvPr/>
        </p:nvGrpSpPr>
        <p:grpSpPr bwMode="auto">
          <a:xfrm>
            <a:off x="5002213" y="4713288"/>
            <a:ext cx="590550" cy="530225"/>
            <a:chOff x="1244409" y="4741440"/>
            <a:chExt cx="880524" cy="734170"/>
          </a:xfrm>
        </p:grpSpPr>
        <p:sp>
          <p:nvSpPr>
            <p:cNvPr id="40" name="타원 43"/>
            <p:cNvSpPr>
              <a:spLocks noChangeArrowheads="1"/>
            </p:cNvSpPr>
            <p:nvPr/>
          </p:nvSpPr>
          <p:spPr bwMode="auto">
            <a:xfrm>
              <a:off x="1244409" y="4743637"/>
              <a:ext cx="205928" cy="2044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타원 43"/>
            <p:cNvSpPr>
              <a:spLocks noChangeArrowheads="1"/>
            </p:cNvSpPr>
            <p:nvPr/>
          </p:nvSpPr>
          <p:spPr bwMode="auto">
            <a:xfrm>
              <a:off x="1246775" y="5271185"/>
              <a:ext cx="205930" cy="2044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2" name="타원 43"/>
            <p:cNvSpPr>
              <a:spLocks noChangeArrowheads="1"/>
            </p:cNvSpPr>
            <p:nvPr/>
          </p:nvSpPr>
          <p:spPr bwMode="auto">
            <a:xfrm>
              <a:off x="1909535" y="4741440"/>
              <a:ext cx="205930" cy="2044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3" name="타원 43"/>
            <p:cNvSpPr>
              <a:spLocks noChangeArrowheads="1"/>
            </p:cNvSpPr>
            <p:nvPr/>
          </p:nvSpPr>
          <p:spPr bwMode="auto">
            <a:xfrm>
              <a:off x="1919003" y="5271185"/>
              <a:ext cx="205930" cy="2044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88" name="직선 연결선 55"/>
            <p:cNvCxnSpPr>
              <a:cxnSpLocks noChangeShapeType="1"/>
              <a:stCxn id="40" idx="6"/>
              <a:endCxn id="42" idx="2"/>
            </p:cNvCxnSpPr>
            <p:nvPr/>
          </p:nvCxnSpPr>
          <p:spPr bwMode="auto">
            <a:xfrm flipV="1">
              <a:off x="1450337" y="4843634"/>
              <a:ext cx="459198" cy="2329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9" name="직선 연결선 57"/>
            <p:cNvCxnSpPr>
              <a:cxnSpLocks noChangeShapeType="1"/>
              <a:stCxn id="43" idx="2"/>
              <a:endCxn id="41" idx="6"/>
            </p:cNvCxnSpPr>
            <p:nvPr/>
          </p:nvCxnSpPr>
          <p:spPr bwMode="auto">
            <a:xfrm flipH="1">
              <a:off x="1453343" y="5373416"/>
              <a:ext cx="46566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0" name="직선 연결선 58"/>
            <p:cNvCxnSpPr>
              <a:cxnSpLocks noChangeShapeType="1"/>
              <a:stCxn id="41" idx="0"/>
              <a:endCxn id="40" idx="4"/>
            </p:cNvCxnSpPr>
            <p:nvPr/>
          </p:nvCxnSpPr>
          <p:spPr bwMode="auto">
            <a:xfrm flipH="1" flipV="1">
              <a:off x="1347373" y="4948158"/>
              <a:ext cx="300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2" name="그룹 61"/>
          <p:cNvGrpSpPr>
            <a:grpSpLocks/>
          </p:cNvGrpSpPr>
          <p:nvPr/>
        </p:nvGrpSpPr>
        <p:grpSpPr bwMode="auto">
          <a:xfrm>
            <a:off x="5865813" y="4706938"/>
            <a:ext cx="584200" cy="533400"/>
            <a:chOff x="1244409" y="4737177"/>
            <a:chExt cx="871342" cy="738433"/>
          </a:xfrm>
        </p:grpSpPr>
        <p:sp>
          <p:nvSpPr>
            <p:cNvPr id="48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5996" cy="2043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타원 43"/>
            <p:cNvSpPr>
              <a:spLocks noChangeArrowheads="1"/>
            </p:cNvSpPr>
            <p:nvPr/>
          </p:nvSpPr>
          <p:spPr bwMode="auto">
            <a:xfrm>
              <a:off x="1246776" y="5271222"/>
              <a:ext cx="205997" cy="2043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50" name="타원 43"/>
            <p:cNvSpPr>
              <a:spLocks noChangeArrowheads="1"/>
            </p:cNvSpPr>
            <p:nvPr/>
          </p:nvSpPr>
          <p:spPr bwMode="auto">
            <a:xfrm>
              <a:off x="1909754" y="4737177"/>
              <a:ext cx="205997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51" name="타원 43"/>
            <p:cNvSpPr>
              <a:spLocks noChangeArrowheads="1"/>
            </p:cNvSpPr>
            <p:nvPr/>
          </p:nvSpPr>
          <p:spPr bwMode="auto">
            <a:xfrm>
              <a:off x="1909754" y="5271222"/>
              <a:ext cx="205997" cy="2043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81" name="직선 연결선 67"/>
            <p:cNvCxnSpPr>
              <a:cxnSpLocks noChangeShapeType="1"/>
              <a:stCxn id="50" idx="4"/>
              <a:endCxn id="51" idx="0"/>
            </p:cNvCxnSpPr>
            <p:nvPr/>
          </p:nvCxnSpPr>
          <p:spPr bwMode="auto">
            <a:xfrm>
              <a:off x="2012501" y="4941564"/>
              <a:ext cx="286" cy="329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2" name="직선 연결선 69"/>
            <p:cNvCxnSpPr>
              <a:cxnSpLocks noChangeShapeType="1"/>
              <a:stCxn id="49" idx="0"/>
              <a:endCxn id="48" idx="4"/>
            </p:cNvCxnSpPr>
            <p:nvPr/>
          </p:nvCxnSpPr>
          <p:spPr bwMode="auto">
            <a:xfrm flipH="1" flipV="1">
              <a:off x="1347373" y="4948158"/>
              <a:ext cx="300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3" name="직선 연결선 70"/>
            <p:cNvCxnSpPr>
              <a:cxnSpLocks noChangeShapeType="1"/>
              <a:stCxn id="48" idx="5"/>
              <a:endCxn id="51" idx="1"/>
            </p:cNvCxnSpPr>
            <p:nvPr/>
          </p:nvCxnSpPr>
          <p:spPr bwMode="auto">
            <a:xfrm>
              <a:off x="1420180" y="4918226"/>
              <a:ext cx="519799" cy="38292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" name="타원 54"/>
          <p:cNvSpPr/>
          <p:nvPr/>
        </p:nvSpPr>
        <p:spPr bwMode="auto">
          <a:xfrm>
            <a:off x="6729413" y="5116513"/>
            <a:ext cx="73025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6" name="타원 55"/>
          <p:cNvSpPr/>
          <p:nvPr/>
        </p:nvSpPr>
        <p:spPr bwMode="auto">
          <a:xfrm>
            <a:off x="6881813" y="5126038"/>
            <a:ext cx="73025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7" name="타원 56"/>
          <p:cNvSpPr/>
          <p:nvPr/>
        </p:nvSpPr>
        <p:spPr bwMode="auto">
          <a:xfrm>
            <a:off x="7091363" y="5126038"/>
            <a:ext cx="69850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8" name="TextBox 57"/>
          <p:cNvSpPr txBox="1"/>
          <p:nvPr/>
        </p:nvSpPr>
        <p:spPr>
          <a:xfrm>
            <a:off x="1430338" y="5353050"/>
            <a:ext cx="428625" cy="3413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1800" baseline="-2500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800" baseline="-25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탐욕적인 알고리즘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14313" y="1081088"/>
            <a:ext cx="8786812" cy="4724400"/>
          </a:xfrm>
        </p:spPr>
        <p:txBody>
          <a:bodyPr/>
          <a:lstStyle/>
          <a:p>
            <a:pPr eaLnBrk="1" hangingPunct="1"/>
            <a:r>
              <a:rPr lang="ko-KR" altLang="en-US" smtClean="0"/>
              <a:t>문제</a:t>
            </a:r>
            <a:r>
              <a:rPr lang="en-US" altLang="ko-KR" smtClean="0"/>
              <a:t>: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가 주어졌을 때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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를 만족하면서</a:t>
            </a:r>
            <a:r>
              <a:rPr lang="en-US" altLang="ko-KR" smtClean="0">
                <a:sym typeface="Symbol" panose="05050102010706020507" pitchFamily="18" charset="2"/>
              </a:rPr>
              <a:t>, (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,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가 </a:t>
            </a:r>
            <a:r>
              <a:rPr lang="en-US" altLang="ko-KR" i="1" smtClean="0">
                <a:sym typeface="Symbol" panose="05050102010706020507" pitchFamily="18" charset="2"/>
              </a:rPr>
              <a:t>G</a:t>
            </a:r>
            <a:r>
              <a:rPr lang="ko-KR" altLang="en-US" smtClean="0">
                <a:sym typeface="Symbol" panose="05050102010706020507" pitchFamily="18" charset="2"/>
              </a:rPr>
              <a:t>의 최소비용신장트리</a:t>
            </a:r>
            <a:r>
              <a:rPr lang="en-US" altLang="ko-KR" smtClean="0">
                <a:sym typeface="Symbol" panose="05050102010706020507" pitchFamily="18" charset="2"/>
              </a:rPr>
              <a:t>(MST)</a:t>
            </a:r>
            <a:r>
              <a:rPr lang="ko-KR" altLang="en-US" smtClean="0">
                <a:sym typeface="Symbol" panose="05050102010706020507" pitchFamily="18" charset="2"/>
              </a:rPr>
              <a:t>가 되는 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를 찾는 문제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/>
            <a:r>
              <a:rPr lang="ko-KR" altLang="en-US" smtClean="0">
                <a:sym typeface="Symbol" panose="05050102010706020507" pitchFamily="18" charset="2"/>
              </a:rPr>
              <a:t>알고리즘</a:t>
            </a:r>
            <a:r>
              <a:rPr lang="en-US" altLang="ko-KR" smtClean="0">
                <a:sym typeface="Symbol" panose="05050102010706020507" pitchFamily="18" charset="2"/>
              </a:rPr>
              <a:t>: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1. </a:t>
            </a:r>
            <a:r>
              <a:rPr lang="en-US" altLang="ko-KR" i="1" smtClean="0"/>
              <a:t>F</a:t>
            </a:r>
            <a:r>
              <a:rPr lang="en-US" altLang="ko-KR" smtClean="0"/>
              <a:t> := Ø;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2. </a:t>
            </a:r>
            <a:r>
              <a:rPr lang="ko-KR" altLang="en-US" smtClean="0"/>
              <a:t>최종해답을 얻지 못하는 동안 다음 절차를 계속 반복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(a) </a:t>
            </a:r>
            <a:r>
              <a:rPr lang="ko-KR" altLang="en-US" b="1" smtClean="0"/>
              <a:t>선정 절차</a:t>
            </a:r>
            <a:r>
              <a:rPr lang="en-US" altLang="ko-KR" smtClean="0"/>
              <a:t>: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                       </a:t>
            </a:r>
            <a:r>
              <a:rPr lang="ko-KR" altLang="en-US" u="sng" smtClean="0"/>
              <a:t>적절한 최적해 선정절차에</a:t>
            </a:r>
            <a:r>
              <a:rPr lang="ko-KR" altLang="en-US" smtClean="0"/>
              <a:t> 따라서 하나의 이음선을 선정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(b) </a:t>
            </a:r>
            <a:r>
              <a:rPr lang="ko-KR" altLang="en-US" b="1" smtClean="0"/>
              <a:t>적정성 점검</a:t>
            </a:r>
            <a:r>
              <a:rPr lang="en-US" altLang="ko-KR" smtClean="0"/>
              <a:t>: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                       </a:t>
            </a:r>
            <a:r>
              <a:rPr lang="ko-KR" altLang="en-US" smtClean="0"/>
              <a:t>선정한 이음선을 </a:t>
            </a:r>
            <a:r>
              <a:rPr lang="en-US" altLang="ko-KR" i="1" smtClean="0"/>
              <a:t>F</a:t>
            </a:r>
            <a:r>
              <a:rPr lang="ko-KR" altLang="en-US" smtClean="0"/>
              <a:t>에 추가시켜도 사이클이 생기지 않으면</a:t>
            </a:r>
            <a:r>
              <a:rPr lang="en-US" altLang="ko-KR" smtClean="0"/>
              <a:t>,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i="1" smtClean="0"/>
              <a:t>                       F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(c) </a:t>
            </a:r>
            <a:r>
              <a:rPr lang="ko-KR" altLang="en-US" b="1" smtClean="0"/>
              <a:t>해답 점검</a:t>
            </a:r>
            <a:r>
              <a:rPr lang="en-US" altLang="ko-KR" smtClean="0"/>
              <a:t>: </a:t>
            </a:r>
            <a:r>
              <a:rPr lang="en-US" altLang="ko-KR" i="1" smtClean="0"/>
              <a:t>T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</a:t>
            </a:r>
            <a:r>
              <a:rPr lang="en-US" altLang="ko-KR" smtClean="0"/>
              <a:t>)</a:t>
            </a:r>
            <a:r>
              <a:rPr lang="ko-KR" altLang="en-US" smtClean="0"/>
              <a:t>가 신장트리이면</a:t>
            </a:r>
            <a:r>
              <a:rPr lang="en-US" altLang="ko-KR" smtClean="0"/>
              <a:t>, </a:t>
            </a:r>
            <a:r>
              <a:rPr lang="ko-KR" altLang="en-US" smtClean="0"/>
              <a:t>사례해결</a:t>
            </a:r>
            <a:r>
              <a:rPr lang="en-US" altLang="ko-KR" smtClean="0"/>
              <a:t>.</a:t>
            </a:r>
            <a:r>
              <a:rPr lang="en-US" altLang="ko-KR" i="1" smtClean="0"/>
              <a:t> T</a:t>
            </a:r>
            <a:r>
              <a:rPr lang="ko-KR" altLang="en-US" smtClean="0"/>
              <a:t>는 최소신장트리</a:t>
            </a:r>
            <a:r>
              <a:rPr lang="en-US" altLang="ko-KR" smtClean="0"/>
              <a:t>.</a:t>
            </a:r>
          </a:p>
        </p:txBody>
      </p:sp>
      <p:sp>
        <p:nvSpPr>
          <p:cNvPr id="2048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584EAC-5878-4C96-BE6B-FAC126175CA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9163"/>
          </a:xfrm>
        </p:spPr>
        <p:txBody>
          <a:bodyPr/>
          <a:lstStyle/>
          <a:p>
            <a:pPr eaLnBrk="1" hangingPunct="1"/>
            <a:r>
              <a:rPr lang="en-US" altLang="ko-KR" smtClean="0"/>
              <a:t>Prim</a:t>
            </a:r>
            <a:r>
              <a:rPr lang="ko-KR" altLang="en-US" smtClean="0"/>
              <a:t>의 알고리즘</a:t>
            </a:r>
            <a:r>
              <a:rPr lang="en-US" altLang="ko-KR" smtClean="0"/>
              <a:t>(1930)</a:t>
            </a:r>
          </a:p>
        </p:txBody>
      </p:sp>
      <p:sp>
        <p:nvSpPr>
          <p:cNvPr id="2150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0426D3-4C37-4C77-808A-752CC5B21B9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5750" y="1143000"/>
            <a:ext cx="8572500" cy="3571875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/>
              <a:t>1. </a:t>
            </a:r>
            <a:r>
              <a:rPr lang="en-US" altLang="ko-KR" sz="2000" i="1" dirty="0">
                <a:latin typeface="+mn-lt"/>
              </a:rPr>
              <a:t>F</a:t>
            </a:r>
            <a:r>
              <a:rPr lang="en-US" altLang="ko-KR" sz="2000" dirty="0">
                <a:latin typeface="+mn-lt"/>
              </a:rPr>
              <a:t> :=Ø;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2.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en-US" altLang="ko-KR" sz="2000" dirty="0">
                <a:latin typeface="+mn-lt"/>
              </a:rPr>
              <a:t> := {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baseline="-25000" dirty="0">
                <a:latin typeface="+mn-lt"/>
              </a:rPr>
              <a:t>1</a:t>
            </a:r>
            <a:r>
              <a:rPr lang="en-US" altLang="ko-KR" sz="2000" dirty="0">
                <a:latin typeface="+mn-lt"/>
              </a:rPr>
              <a:t>};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3. while(</a:t>
            </a:r>
            <a:r>
              <a:rPr lang="ko-KR" altLang="en-US" sz="2000" dirty="0"/>
              <a:t>사례 미해결</a:t>
            </a:r>
            <a:r>
              <a:rPr lang="en-US" altLang="ko-KR" sz="2000" dirty="0"/>
              <a:t>){</a:t>
            </a:r>
            <a:endParaRPr lang="ko-KR" altLang="en-US" sz="2000" dirty="0"/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	 </a:t>
            </a:r>
            <a:r>
              <a:rPr lang="en-US" altLang="ko-KR" sz="2000" dirty="0"/>
              <a:t>(a) </a:t>
            </a:r>
            <a:r>
              <a:rPr lang="ko-KR" altLang="en-US" sz="2000" b="1" dirty="0"/>
              <a:t>선정 절차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적정성 점검</a:t>
            </a:r>
            <a:r>
              <a:rPr lang="en-US" altLang="ko-KR" sz="2000" dirty="0"/>
              <a:t>: 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dirty="0">
                <a:latin typeface="+mn-lt"/>
              </a:rPr>
              <a:t> -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 속한 정점 중에서</a:t>
            </a:r>
            <a:r>
              <a:rPr lang="en-US" altLang="ko-KR" sz="2000" dirty="0"/>
              <a:t>,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		      가장 가까운 정점 하나를 선정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(b) </a:t>
            </a:r>
            <a:r>
              <a:rPr lang="ko-KR" altLang="en-US" sz="2000" dirty="0"/>
              <a:t>선정한 정점을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(c)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로 이어지는 </a:t>
            </a:r>
            <a:r>
              <a:rPr lang="ko-KR" altLang="en-US" sz="2000" dirty="0" err="1"/>
              <a:t>이음선을</a:t>
            </a:r>
            <a:r>
              <a:rPr lang="ko-KR" altLang="en-US" sz="2000" dirty="0"/>
              <a:t> </a:t>
            </a:r>
            <a:r>
              <a:rPr lang="en-US" altLang="ko-KR" sz="2000" i="1" dirty="0">
                <a:latin typeface="+mn-lt"/>
              </a:rPr>
              <a:t>F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            if (</a:t>
            </a:r>
            <a:r>
              <a:rPr lang="en-US" altLang="ko-KR" sz="2000" dirty="0">
                <a:latin typeface="+mn-lt"/>
              </a:rPr>
              <a:t>Y==V</a:t>
            </a:r>
            <a:r>
              <a:rPr lang="en-US" altLang="ko-KR" sz="2000" dirty="0"/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       (d) </a:t>
            </a:r>
            <a:r>
              <a:rPr lang="ko-KR" altLang="en-US" sz="2000" b="1" dirty="0"/>
              <a:t>해답 점검</a:t>
            </a:r>
            <a:r>
              <a:rPr lang="en-US" altLang="ko-KR" sz="2000" dirty="0"/>
              <a:t>: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en-US" altLang="ko-KR" sz="2000" dirty="0">
                <a:latin typeface="+mn-lt"/>
              </a:rPr>
              <a:t> = 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ko-KR" altLang="en-US" sz="2000" dirty="0"/>
              <a:t>가 되면</a:t>
            </a:r>
            <a:r>
              <a:rPr lang="en-US" altLang="ko-KR" sz="2000" dirty="0"/>
              <a:t>, </a:t>
            </a:r>
            <a:r>
              <a:rPr lang="en-US" altLang="ko-KR" sz="2000" i="1" dirty="0">
                <a:latin typeface="+mn-lt"/>
              </a:rPr>
              <a:t>T</a:t>
            </a:r>
            <a:r>
              <a:rPr lang="en-US" altLang="ko-KR" sz="2000" dirty="0">
                <a:latin typeface="+mn-lt"/>
              </a:rPr>
              <a:t> = (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dirty="0">
                <a:latin typeface="+mn-lt"/>
              </a:rPr>
              <a:t>, </a:t>
            </a:r>
            <a:r>
              <a:rPr lang="en-US" altLang="ko-KR" sz="2000" i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ko-KR" sz="2000" dirty="0">
                <a:latin typeface="+mn-lt"/>
              </a:rPr>
              <a:t> )</a:t>
            </a:r>
            <a:r>
              <a:rPr lang="ko-KR" altLang="en-US" sz="2000" dirty="0"/>
              <a:t>가 최소비용신장트리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     </a:t>
            </a:r>
            <a:r>
              <a:rPr lang="en-US" altLang="ko-KR" sz="2000" dirty="0"/>
              <a:t>}</a:t>
            </a:r>
          </a:p>
        </p:txBody>
      </p:sp>
      <p:sp>
        <p:nvSpPr>
          <p:cNvPr id="21509" name="직사각형 4"/>
          <p:cNvSpPr>
            <a:spLocks noChangeArrowheads="1"/>
          </p:cNvSpPr>
          <p:nvPr/>
        </p:nvSpPr>
        <p:spPr bwMode="auto">
          <a:xfrm>
            <a:off x="5929313" y="3857625"/>
            <a:ext cx="285750" cy="28575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6" name="타원 4"/>
          <p:cNvSpPr>
            <a:spLocks noChangeArrowheads="1"/>
          </p:cNvSpPr>
          <p:nvPr/>
        </p:nvSpPr>
        <p:spPr bwMode="auto">
          <a:xfrm>
            <a:off x="3062288" y="5268913"/>
            <a:ext cx="714375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타원 5"/>
          <p:cNvSpPr>
            <a:spLocks noChangeArrowheads="1"/>
          </p:cNvSpPr>
          <p:nvPr/>
        </p:nvSpPr>
        <p:spPr bwMode="auto">
          <a:xfrm>
            <a:off x="4849813" y="519747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8188" y="4911725"/>
            <a:ext cx="3270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2688" y="4911725"/>
            <a:ext cx="552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1" name="타원 8"/>
          <p:cNvSpPr>
            <a:spLocks noChangeArrowheads="1"/>
          </p:cNvSpPr>
          <p:nvPr/>
        </p:nvSpPr>
        <p:spPr bwMode="auto">
          <a:xfrm>
            <a:off x="3348038" y="5554663"/>
            <a:ext cx="215900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2" name="타원 9"/>
          <p:cNvSpPr>
            <a:spLocks noChangeArrowheads="1"/>
          </p:cNvSpPr>
          <p:nvPr/>
        </p:nvSpPr>
        <p:spPr bwMode="auto">
          <a:xfrm>
            <a:off x="5062538" y="5554663"/>
            <a:ext cx="238125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21516" name="직선 연결선 11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3563938" y="5661025"/>
            <a:ext cx="1498600" cy="365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4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800" b="68336"/>
          <a:stretch>
            <a:fillRect/>
          </a:stretch>
        </p:blipFill>
        <p:spPr bwMode="auto">
          <a:xfrm>
            <a:off x="323850" y="546100"/>
            <a:ext cx="47942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3750" y="-9525"/>
            <a:ext cx="19272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Prim’s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알고리즘</a:t>
            </a:r>
          </a:p>
        </p:txBody>
      </p:sp>
      <p:sp>
        <p:nvSpPr>
          <p:cNvPr id="2253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0310E2-A4AD-4CC6-BB5D-4576E82D4F2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22533" name="그림 4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47"/>
          <a:stretch>
            <a:fillRect/>
          </a:stretch>
        </p:blipFill>
        <p:spPr bwMode="auto">
          <a:xfrm>
            <a:off x="3203575" y="3440113"/>
            <a:ext cx="5173663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그림 6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1" r="48311" b="33485"/>
          <a:stretch>
            <a:fillRect/>
          </a:stretch>
        </p:blipFill>
        <p:spPr bwMode="auto">
          <a:xfrm>
            <a:off x="6156325" y="412750"/>
            <a:ext cx="2530475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그림 7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8" t="32651" b="33464"/>
          <a:stretch>
            <a:fillRect/>
          </a:stretch>
        </p:blipFill>
        <p:spPr bwMode="auto">
          <a:xfrm>
            <a:off x="250825" y="3357563"/>
            <a:ext cx="2379663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62830" y="3944401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s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7465609" y="3944401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07060" y="423831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Arial" panose="020B0604020202020204" pitchFamily="34" charset="0"/>
                <a:ea typeface="맑은 고딕" panose="020B0503020000020004" pitchFamily="50" charset="-127"/>
              </a:rPr>
              <a:t>출발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9839" y="423831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</a:rPr>
              <a:t>도착</a:t>
            </a:r>
          </a:p>
        </p:txBody>
      </p:sp>
      <p:sp>
        <p:nvSpPr>
          <p:cNvPr id="7" name="타원 6"/>
          <p:cNvSpPr/>
          <p:nvPr/>
        </p:nvSpPr>
        <p:spPr>
          <a:xfrm>
            <a:off x="2746652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746652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2746652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3859696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3859696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3859696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4982227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4982227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4982227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6104757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6104757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6104757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0" name="직선 화살표 연결선 19"/>
          <p:cNvCxnSpPr>
            <a:stCxn id="3" idx="7"/>
            <a:endCxn id="7" idx="2"/>
          </p:cNvCxnSpPr>
          <p:nvPr/>
        </p:nvCxnSpPr>
        <p:spPr>
          <a:xfrm flipV="1">
            <a:off x="1848545" y="3393311"/>
            <a:ext cx="898107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3" idx="6"/>
            <a:endCxn id="8" idx="2"/>
          </p:cNvCxnSpPr>
          <p:nvPr/>
        </p:nvCxnSpPr>
        <p:spPr>
          <a:xfrm flipV="1">
            <a:off x="1897566" y="4087276"/>
            <a:ext cx="849086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" idx="5"/>
            <a:endCxn id="9" idx="2"/>
          </p:cNvCxnSpPr>
          <p:nvPr/>
        </p:nvCxnSpPr>
        <p:spPr>
          <a:xfrm>
            <a:off x="1848545" y="4195273"/>
            <a:ext cx="898107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6"/>
            <a:endCxn id="10" idx="2"/>
          </p:cNvCxnSpPr>
          <p:nvPr/>
        </p:nvCxnSpPr>
        <p:spPr>
          <a:xfrm>
            <a:off x="3048730" y="3393311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6"/>
            <a:endCxn id="11" idx="2"/>
          </p:cNvCxnSpPr>
          <p:nvPr/>
        </p:nvCxnSpPr>
        <p:spPr>
          <a:xfrm>
            <a:off x="3048730" y="4087276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12" idx="2"/>
          </p:cNvCxnSpPr>
          <p:nvPr/>
        </p:nvCxnSpPr>
        <p:spPr>
          <a:xfrm>
            <a:off x="3048730" y="4781240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" idx="6"/>
            <a:endCxn id="13" idx="2"/>
          </p:cNvCxnSpPr>
          <p:nvPr/>
        </p:nvCxnSpPr>
        <p:spPr>
          <a:xfrm>
            <a:off x="4161774" y="339331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6"/>
            <a:endCxn id="14" idx="2"/>
          </p:cNvCxnSpPr>
          <p:nvPr/>
        </p:nvCxnSpPr>
        <p:spPr>
          <a:xfrm>
            <a:off x="4161774" y="4087276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2" idx="6"/>
            <a:endCxn id="15" idx="2"/>
          </p:cNvCxnSpPr>
          <p:nvPr/>
        </p:nvCxnSpPr>
        <p:spPr>
          <a:xfrm>
            <a:off x="4161774" y="478124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6"/>
            <a:endCxn id="16" idx="2"/>
          </p:cNvCxnSpPr>
          <p:nvPr/>
        </p:nvCxnSpPr>
        <p:spPr>
          <a:xfrm>
            <a:off x="5284304" y="339331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4" idx="6"/>
            <a:endCxn id="17" idx="2"/>
          </p:cNvCxnSpPr>
          <p:nvPr/>
        </p:nvCxnSpPr>
        <p:spPr>
          <a:xfrm>
            <a:off x="5284304" y="4087276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5" idx="6"/>
            <a:endCxn id="18" idx="2"/>
          </p:cNvCxnSpPr>
          <p:nvPr/>
        </p:nvCxnSpPr>
        <p:spPr>
          <a:xfrm>
            <a:off x="5284304" y="478124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6"/>
            <a:endCxn id="4" idx="1"/>
          </p:cNvCxnSpPr>
          <p:nvPr/>
        </p:nvCxnSpPr>
        <p:spPr>
          <a:xfrm>
            <a:off x="6406835" y="3393311"/>
            <a:ext cx="1107795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7" idx="6"/>
            <a:endCxn id="4" idx="2"/>
          </p:cNvCxnSpPr>
          <p:nvPr/>
        </p:nvCxnSpPr>
        <p:spPr>
          <a:xfrm>
            <a:off x="6406835" y="4087276"/>
            <a:ext cx="1058774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6"/>
            <a:endCxn id="4" idx="3"/>
          </p:cNvCxnSpPr>
          <p:nvPr/>
        </p:nvCxnSpPr>
        <p:spPr>
          <a:xfrm flipV="1">
            <a:off x="6406835" y="4195273"/>
            <a:ext cx="1107795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33897" y="3313890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83280" y="3762442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9264" y="452111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28926" y="3753964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90304" y="3762197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12835" y="3781305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00749" y="3797007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42553" y="305218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0137" y="305218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95535" y="305091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43392" y="331389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42554" y="4800462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0137" y="4800462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95535" y="4799183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36216" y="4488257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7371" y="686068"/>
            <a:ext cx="758553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문제</a:t>
            </a: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]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출발지점에서 도착지점까지의 최단 경로를 찾는다</a:t>
            </a: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0142" y="2803933"/>
            <a:ext cx="453970" cy="334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Arial" panose="020B0604020202020204" pitchFamily="34" charset="0"/>
                <a:ea typeface="맑은 고딕" panose="020B0503020000020004" pitchFamily="50" charset="-127"/>
              </a:rPr>
              <a:t>거리</a:t>
            </a:r>
          </a:p>
        </p:txBody>
      </p:sp>
      <p:cxnSp>
        <p:nvCxnSpPr>
          <p:cNvPr id="61" name="직선 화살표 연결선 60"/>
          <p:cNvCxnSpPr>
            <a:stCxn id="19" idx="2"/>
          </p:cNvCxnSpPr>
          <p:nvPr/>
        </p:nvCxnSpPr>
        <p:spPr>
          <a:xfrm flipH="1">
            <a:off x="2264848" y="3138640"/>
            <a:ext cx="182279" cy="27732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AD62DA-1E3A-4BA2-8304-23C15A15A29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3555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6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7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8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9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60" name="타원 7"/>
          <p:cNvSpPr>
            <a:spLocks noChangeArrowheads="1"/>
          </p:cNvSpPr>
          <p:nvPr/>
        </p:nvSpPr>
        <p:spPr bwMode="auto">
          <a:xfrm>
            <a:off x="6932613" y="3049588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23561" name="직선 연결선 9"/>
          <p:cNvCxnSpPr>
            <a:cxnSpLocks noChangeShapeType="1"/>
            <a:stCxn id="23556" idx="3"/>
            <a:endCxn id="23555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2" name="직선 연결선 11"/>
          <p:cNvCxnSpPr>
            <a:cxnSpLocks noChangeShapeType="1"/>
            <a:stCxn id="23555" idx="5"/>
            <a:endCxn id="23557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직선 연결선 13"/>
          <p:cNvCxnSpPr>
            <a:cxnSpLocks noChangeShapeType="1"/>
            <a:stCxn id="23557" idx="0"/>
            <a:endCxn id="23556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4" name="직선 연결선 15"/>
          <p:cNvCxnSpPr>
            <a:cxnSpLocks noChangeShapeType="1"/>
            <a:stCxn id="23556" idx="6"/>
            <a:endCxn id="23558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직선 연결선 17"/>
          <p:cNvCxnSpPr>
            <a:cxnSpLocks noChangeShapeType="1"/>
            <a:stCxn id="23558" idx="4"/>
            <a:endCxn id="23559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6" name="직선 연결선 19"/>
          <p:cNvCxnSpPr>
            <a:cxnSpLocks noChangeShapeType="1"/>
            <a:stCxn id="23557" idx="6"/>
            <a:endCxn id="23559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7" name="직선 연결선 21"/>
          <p:cNvCxnSpPr>
            <a:cxnSpLocks noChangeShapeType="1"/>
            <a:stCxn id="23559" idx="7"/>
            <a:endCxn id="23560" idx="3"/>
          </p:cNvCxnSpPr>
          <p:nvPr/>
        </p:nvCxnSpPr>
        <p:spPr bwMode="auto">
          <a:xfrm flipV="1">
            <a:off x="5651500" y="3357563"/>
            <a:ext cx="133350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8" name="직선 연결선 23"/>
          <p:cNvCxnSpPr>
            <a:cxnSpLocks noChangeShapeType="1"/>
            <a:stCxn id="23560" idx="1"/>
            <a:endCxn id="23558" idx="6"/>
          </p:cNvCxnSpPr>
          <p:nvPr/>
        </p:nvCxnSpPr>
        <p:spPr bwMode="auto">
          <a:xfrm flipH="1" flipV="1">
            <a:off x="5708650" y="2111375"/>
            <a:ext cx="1276350" cy="9906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9" name="직선 연결선 25"/>
          <p:cNvCxnSpPr>
            <a:cxnSpLocks noChangeShapeType="1"/>
            <a:stCxn id="23556" idx="5"/>
            <a:endCxn id="23559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직선 연결선 27"/>
          <p:cNvCxnSpPr>
            <a:cxnSpLocks noChangeShapeType="1"/>
            <a:stCxn id="23558" idx="3"/>
            <a:endCxn id="23557" idx="7"/>
          </p:cNvCxnSpPr>
          <p:nvPr/>
        </p:nvCxnSpPr>
        <p:spPr bwMode="auto">
          <a:xfrm flipH="1">
            <a:off x="3759200" y="2238375"/>
            <a:ext cx="1641475" cy="18002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33675" y="37766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7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9625" y="293687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513" y="22304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30950" y="35861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모서리가 둥근 직사각형 10"/>
          <p:cNvSpPr>
            <a:spLocks noChangeArrowheads="1"/>
          </p:cNvSpPr>
          <p:nvPr/>
        </p:nvSpPr>
        <p:spPr bwMode="auto">
          <a:xfrm>
            <a:off x="1477963" y="4005263"/>
            <a:ext cx="214312" cy="285750"/>
          </a:xfrm>
          <a:prstGeom prst="roundRect">
            <a:avLst>
              <a:gd name="adj" fmla="val 16667"/>
            </a:avLst>
          </a:prstGeom>
          <a:solidFill>
            <a:schemeClr val="accent2">
              <a:alpha val="4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88913" y="1219200"/>
            <a:ext cx="8839200" cy="33194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그래프의 인접행렬식 표현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ko-KR" i="1" smtClean="0"/>
              <a:t>W</a:t>
            </a:r>
            <a:r>
              <a:rPr lang="en-US" altLang="ko-KR" smtClean="0"/>
              <a:t>[</a:t>
            </a:r>
            <a:r>
              <a:rPr lang="en-US" altLang="ko-KR" i="1" smtClean="0"/>
              <a:t>i</a:t>
            </a:r>
            <a:r>
              <a:rPr lang="en-US" altLang="ko-KR" smtClean="0"/>
              <a:t>][</a:t>
            </a:r>
            <a:r>
              <a:rPr lang="en-US" altLang="ko-KR" i="1" smtClean="0"/>
              <a:t>j</a:t>
            </a:r>
            <a:r>
              <a:rPr lang="en-US" altLang="ko-KR" smtClean="0"/>
              <a:t>]</a:t>
            </a:r>
            <a:r>
              <a:rPr lang="ko-KR" altLang="en-US" smtClean="0"/>
              <a:t>는 대칭</a:t>
            </a:r>
            <a:r>
              <a:rPr lang="en-US" altLang="ko-KR" smtClean="0"/>
              <a:t>(symmetric)</a:t>
            </a: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추가적으로 </a:t>
            </a:r>
            <a:r>
              <a:rPr lang="en-US" altLang="ko-KR" smtClean="0"/>
              <a:t>nearest[1..</a:t>
            </a:r>
            <a:r>
              <a:rPr lang="en-US" altLang="ko-KR" i="1" smtClean="0"/>
              <a:t>n</a:t>
            </a:r>
            <a:r>
              <a:rPr lang="en-US" altLang="ko-KR" smtClean="0"/>
              <a:t>]</a:t>
            </a:r>
            <a:r>
              <a:rPr lang="ko-KR" altLang="en-US" smtClean="0"/>
              <a:t>과 </a:t>
            </a:r>
            <a:r>
              <a:rPr lang="en-US" altLang="ko-KR" smtClean="0"/>
              <a:t>distance[1..</a:t>
            </a:r>
            <a:r>
              <a:rPr lang="en-US" altLang="ko-KR" i="1" smtClean="0"/>
              <a:t>n</a:t>
            </a:r>
            <a:r>
              <a:rPr lang="en-US" altLang="ko-KR" smtClean="0"/>
              <a:t>] </a:t>
            </a:r>
            <a:r>
              <a:rPr lang="ko-KR" altLang="en-US" smtClean="0"/>
              <a:t>배열 유지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ko-KR" altLang="en-US" smtClean="0"/>
              <a:t>	</a:t>
            </a:r>
            <a:r>
              <a:rPr lang="en-US" altLang="ko-KR" smtClean="0"/>
              <a:t>nearest[</a:t>
            </a:r>
            <a:r>
              <a:rPr lang="en-US" altLang="ko-KR" i="1" smtClean="0"/>
              <a:t>i</a:t>
            </a:r>
            <a:r>
              <a:rPr lang="en-US" altLang="ko-KR" smtClean="0"/>
              <a:t>] = </a:t>
            </a:r>
            <a:r>
              <a:rPr lang="en-US" altLang="ko-KR" i="1" smtClean="0"/>
              <a:t>Y</a:t>
            </a:r>
            <a:r>
              <a:rPr lang="ko-KR" altLang="en-US" smtClean="0"/>
              <a:t>에 속한 정점 중에서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에서 가장 가까운 정점의 인덱스 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ko-KR" altLang="en-US" smtClean="0"/>
              <a:t>	</a:t>
            </a:r>
            <a:r>
              <a:rPr lang="en-US" altLang="ko-KR" smtClean="0"/>
              <a:t>distance[</a:t>
            </a:r>
            <a:r>
              <a:rPr lang="en-US" altLang="ko-KR" i="1" smtClean="0"/>
              <a:t>i</a:t>
            </a:r>
            <a:r>
              <a:rPr lang="en-US" altLang="ko-KR" smtClean="0"/>
              <a:t>] =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</a:t>
            </a:r>
            <a:r>
              <a:rPr lang="ko-KR" altLang="en-US" smtClean="0"/>
              <a:t>와 </a:t>
            </a:r>
            <a:r>
              <a:rPr lang="en-US" altLang="ko-KR" smtClean="0"/>
              <a:t>nearest[</a:t>
            </a:r>
            <a:r>
              <a:rPr lang="en-US" altLang="ko-KR" i="1" smtClean="0"/>
              <a:t>i</a:t>
            </a:r>
            <a:r>
              <a:rPr lang="en-US" altLang="ko-KR" smtClean="0"/>
              <a:t>]</a:t>
            </a:r>
            <a:r>
              <a:rPr lang="ko-KR" altLang="en-US" smtClean="0"/>
              <a:t>를 잇는 이음선의 가중치</a:t>
            </a:r>
          </a:p>
        </p:txBody>
      </p:sp>
      <p:sp>
        <p:nvSpPr>
          <p:cNvPr id="24580" name="슬라이드 번호 개체 틀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A77288-EB8A-4EF8-B5BF-D6E7E99240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660400" y="190500"/>
            <a:ext cx="79295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</a:rPr>
              <a:t>Prim</a:t>
            </a:r>
            <a:r>
              <a:rPr lang="ko-KR" altLang="en-US" sz="4200">
                <a:solidFill>
                  <a:schemeClr val="tx2"/>
                </a:solidFill>
              </a:rPr>
              <a:t>의 알고리즘 </a:t>
            </a:r>
            <a:r>
              <a:rPr lang="en-US" altLang="ko-KR" sz="4200">
                <a:solidFill>
                  <a:schemeClr val="tx2"/>
                </a:solidFill>
              </a:rPr>
              <a:t>(</a:t>
            </a:r>
            <a:r>
              <a:rPr lang="ko-KR" altLang="en-US" sz="4200">
                <a:solidFill>
                  <a:schemeClr val="tx2"/>
                </a:solidFill>
              </a:rPr>
              <a:t>세부적</a:t>
            </a:r>
            <a:r>
              <a:rPr lang="en-US" altLang="ko-KR" sz="420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24582" name="그룹 11"/>
          <p:cNvGrpSpPr>
            <a:grpSpLocks/>
          </p:cNvGrpSpPr>
          <p:nvPr/>
        </p:nvGrpSpPr>
        <p:grpSpPr bwMode="auto">
          <a:xfrm>
            <a:off x="1130300" y="1781175"/>
            <a:ext cx="7126288" cy="1141413"/>
            <a:chOff x="1173172" y="2516188"/>
            <a:chExt cx="7124691" cy="1141412"/>
          </a:xfrm>
        </p:grpSpPr>
        <p:graphicFrame>
          <p:nvGraphicFramePr>
            <p:cNvPr id="24592" name="Object 1024"/>
            <p:cNvGraphicFramePr>
              <a:graphicFrameLocks noChangeAspect="1"/>
            </p:cNvGraphicFramePr>
            <p:nvPr/>
          </p:nvGraphicFramePr>
          <p:xfrm>
            <a:off x="1173172" y="2516188"/>
            <a:ext cx="3428231" cy="1141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3" name="수식" r:id="rId4" imgW="1905000" imgH="673100" progId="Equation.3">
                    <p:embed/>
                  </p:oleObj>
                </mc:Choice>
                <mc:Fallback>
                  <p:oleObj name="수식" r:id="rId4" imgW="1905000" imgH="673100" progId="Equation.3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3172" y="2516188"/>
                          <a:ext cx="3428231" cy="1141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3" name="Text Box 6"/>
            <p:cNvSpPr txBox="1">
              <a:spLocks noChangeArrowheads="1"/>
            </p:cNvSpPr>
            <p:nvPr/>
          </p:nvSpPr>
          <p:spPr bwMode="auto">
            <a:xfrm>
              <a:off x="2163763" y="2566988"/>
              <a:ext cx="54927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6000"/>
                <a:t>{</a:t>
              </a:r>
            </a:p>
          </p:txBody>
        </p:sp>
        <p:sp>
          <p:nvSpPr>
            <p:cNvPr id="24594" name="Text Box 7"/>
            <p:cNvSpPr txBox="1">
              <a:spLocks noChangeArrowheads="1"/>
            </p:cNvSpPr>
            <p:nvPr/>
          </p:nvSpPr>
          <p:spPr bwMode="auto">
            <a:xfrm>
              <a:off x="4811713" y="2516188"/>
              <a:ext cx="348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v</a:t>
              </a:r>
              <a:r>
                <a:rPr lang="en-US" altLang="ko-KR" i="1" baseline="-25000"/>
                <a:t>i</a:t>
              </a:r>
              <a:r>
                <a:rPr lang="ko-KR" altLang="en-US"/>
                <a:t>에서 </a:t>
              </a:r>
              <a:r>
                <a:rPr lang="en-US" altLang="ko-KR" i="1"/>
                <a:t>v</a:t>
              </a:r>
              <a:r>
                <a:rPr lang="en-US" altLang="ko-KR" i="1" baseline="-25000"/>
                <a:t>j</a:t>
              </a:r>
              <a:r>
                <a:rPr lang="ko-KR" altLang="en-US"/>
                <a:t>로의 이음선이 있다면</a:t>
              </a:r>
            </a:p>
          </p:txBody>
        </p:sp>
        <p:sp>
          <p:nvSpPr>
            <p:cNvPr id="24595" name="Text Box 8"/>
            <p:cNvSpPr txBox="1">
              <a:spLocks noChangeArrowheads="1"/>
            </p:cNvSpPr>
            <p:nvPr/>
          </p:nvSpPr>
          <p:spPr bwMode="auto">
            <a:xfrm>
              <a:off x="4792663" y="2897188"/>
              <a:ext cx="348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v</a:t>
              </a:r>
              <a:r>
                <a:rPr lang="en-US" altLang="ko-KR" i="1" baseline="-25000"/>
                <a:t>i</a:t>
              </a:r>
              <a:r>
                <a:rPr lang="ko-KR" altLang="en-US"/>
                <a:t>에서 </a:t>
              </a:r>
              <a:r>
                <a:rPr lang="en-US" altLang="ko-KR" i="1"/>
                <a:t>v</a:t>
              </a:r>
              <a:r>
                <a:rPr lang="en-US" altLang="ko-KR" i="1" baseline="-25000"/>
                <a:t>j</a:t>
              </a:r>
              <a:r>
                <a:rPr lang="ko-KR" altLang="en-US"/>
                <a:t>로의 이음선이 없다면</a:t>
              </a:r>
            </a:p>
          </p:txBody>
        </p:sp>
        <p:sp>
          <p:nvSpPr>
            <p:cNvPr id="24596" name="Text Box 9"/>
            <p:cNvSpPr txBox="1">
              <a:spLocks noChangeArrowheads="1"/>
            </p:cNvSpPr>
            <p:nvPr/>
          </p:nvSpPr>
          <p:spPr bwMode="auto">
            <a:xfrm>
              <a:off x="4811713" y="3265488"/>
              <a:ext cx="1193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i = j </a:t>
              </a:r>
              <a:r>
                <a:rPr lang="ko-KR" altLang="en-US"/>
                <a:t>이면</a:t>
              </a:r>
            </a:p>
          </p:txBody>
        </p:sp>
      </p:grpSp>
      <p:sp>
        <p:nvSpPr>
          <p:cNvPr id="12" name="타원 4"/>
          <p:cNvSpPr>
            <a:spLocks noChangeArrowheads="1"/>
          </p:cNvSpPr>
          <p:nvPr/>
        </p:nvSpPr>
        <p:spPr bwMode="auto">
          <a:xfrm>
            <a:off x="3605213" y="4918075"/>
            <a:ext cx="714375" cy="9286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3" name="타원 5"/>
          <p:cNvSpPr>
            <a:spLocks noChangeArrowheads="1"/>
          </p:cNvSpPr>
          <p:nvPr/>
        </p:nvSpPr>
        <p:spPr bwMode="auto">
          <a:xfrm>
            <a:off x="5392738" y="4846638"/>
            <a:ext cx="1143000" cy="10715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1113" y="4560888"/>
            <a:ext cx="3270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35613" y="4560888"/>
            <a:ext cx="552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6" name="타원 8"/>
          <p:cNvSpPr>
            <a:spLocks noChangeArrowheads="1"/>
          </p:cNvSpPr>
          <p:nvPr/>
        </p:nvSpPr>
        <p:spPr bwMode="auto">
          <a:xfrm>
            <a:off x="3890963" y="5203825"/>
            <a:ext cx="215900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7" name="타원 9"/>
          <p:cNvSpPr>
            <a:spLocks noChangeArrowheads="1"/>
          </p:cNvSpPr>
          <p:nvPr/>
        </p:nvSpPr>
        <p:spPr bwMode="auto">
          <a:xfrm>
            <a:off x="5605463" y="5203825"/>
            <a:ext cx="238125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24589" name="직선 연결선 11"/>
          <p:cNvCxnSpPr>
            <a:cxnSpLocks noChangeShapeType="1"/>
            <a:stCxn id="16" idx="6"/>
            <a:endCxn id="17" idx="2"/>
          </p:cNvCxnSpPr>
          <p:nvPr/>
        </p:nvCxnSpPr>
        <p:spPr bwMode="auto">
          <a:xfrm>
            <a:off x="4106863" y="5310188"/>
            <a:ext cx="1498600" cy="365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모서리가 둥근 사각형 설명선 13"/>
          <p:cNvSpPr>
            <a:spLocks noChangeArrowheads="1"/>
          </p:cNvSpPr>
          <p:nvPr/>
        </p:nvSpPr>
        <p:spPr bwMode="auto">
          <a:xfrm>
            <a:off x="2392363" y="4846638"/>
            <a:ext cx="927100" cy="357187"/>
          </a:xfrm>
          <a:prstGeom prst="wedgeRoundRectCallout">
            <a:avLst>
              <a:gd name="adj1" fmla="val 114431"/>
              <a:gd name="adj2" fmla="val 7137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nearest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20" name="모서리가 둥근 사각형 설명선 14"/>
          <p:cNvSpPr>
            <a:spLocks noChangeArrowheads="1"/>
          </p:cNvSpPr>
          <p:nvPr/>
        </p:nvSpPr>
        <p:spPr bwMode="auto">
          <a:xfrm>
            <a:off x="4319588" y="5918200"/>
            <a:ext cx="1073150" cy="357188"/>
          </a:xfrm>
          <a:prstGeom prst="wedgeRoundRectCallout">
            <a:avLst>
              <a:gd name="adj1" fmla="val 10176"/>
              <a:gd name="adj2" fmla="val -21474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distance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42888"/>
            <a:ext cx="8839200" cy="64008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b="1" smtClean="0">
                <a:latin typeface="Courier New" panose="02070309020205020404" pitchFamily="49" charset="0"/>
              </a:rPr>
              <a:t>  void</a:t>
            </a:r>
            <a:r>
              <a:rPr lang="en-US" altLang="ko-KR" sz="1200" smtClean="0">
                <a:latin typeface="Courier New" panose="02070309020205020404" pitchFamily="49" charset="0"/>
              </a:rPr>
              <a:t> prim(</a:t>
            </a:r>
            <a:r>
              <a:rPr lang="en-US" altLang="ko-KR" sz="1200" b="1" smtClean="0">
                <a:latin typeface="Courier New" panose="02070309020205020404" pitchFamily="49" charset="0"/>
              </a:rPr>
              <a:t>int</a:t>
            </a:r>
            <a:r>
              <a:rPr lang="en-US" altLang="ko-KR" sz="1200" smtClean="0">
                <a:latin typeface="Courier New" panose="02070309020205020404" pitchFamily="49" charset="0"/>
              </a:rPr>
              <a:t> n,		// </a:t>
            </a:r>
            <a:r>
              <a:rPr lang="ko-KR" altLang="en-US" sz="1200" smtClean="0">
                <a:latin typeface="Courier New" panose="02070309020205020404" pitchFamily="49" charset="0"/>
              </a:rPr>
              <a:t>입력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정점의 수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const number </a:t>
            </a:r>
            <a:r>
              <a:rPr lang="en-US" altLang="ko-KR" sz="1200" smtClean="0">
                <a:latin typeface="Courier New" panose="02070309020205020404" pitchFamily="49" charset="0"/>
              </a:rPr>
              <a:t>W[][],	// </a:t>
            </a:r>
            <a:r>
              <a:rPr lang="ko-KR" altLang="en-US" sz="1200" smtClean="0">
                <a:latin typeface="Courier New" panose="02070309020205020404" pitchFamily="49" charset="0"/>
              </a:rPr>
              <a:t>입력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그래프의 인접행렬식 표현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200" smtClean="0">
                <a:latin typeface="Courier New" panose="02070309020205020404" pitchFamily="49" charset="0"/>
              </a:rPr>
              <a:t>F) {	// </a:t>
            </a:r>
            <a:r>
              <a:rPr lang="ko-KR" altLang="en-US" sz="1200" smtClean="0">
                <a:latin typeface="Courier New" panose="02070309020205020404" pitchFamily="49" charset="0"/>
              </a:rPr>
              <a:t>출력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그래프의 </a:t>
            </a:r>
            <a:r>
              <a:rPr lang="en-US" altLang="ko-KR" sz="1200" smtClean="0">
                <a:latin typeface="Courier New" panose="02070309020205020404" pitchFamily="49" charset="0"/>
              </a:rPr>
              <a:t>MST</a:t>
            </a:r>
            <a:r>
              <a:rPr lang="ko-KR" altLang="en-US" sz="1200" smtClean="0">
                <a:latin typeface="Courier New" panose="02070309020205020404" pitchFamily="49" charset="0"/>
              </a:rPr>
              <a:t>에 속한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i, vnear; 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min;   </a:t>
            </a:r>
            <a:r>
              <a:rPr lang="en-US" altLang="ko-KR" sz="1200" b="1" smtClean="0">
                <a:latin typeface="Courier New" panose="02070309020205020404" pitchFamily="49" charset="0"/>
              </a:rPr>
              <a:t>edge</a:t>
            </a:r>
            <a:r>
              <a:rPr lang="en-US" altLang="ko-KR" sz="1200" smtClean="0">
                <a:latin typeface="Courier New" panose="02070309020205020404" pitchFamily="49" charset="0"/>
              </a:rPr>
              <a:t> e; 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nearest[2..n];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distance[2..n];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F = </a:t>
            </a:r>
            <a:r>
              <a:rPr lang="el-GR" altLang="ko-KR" sz="1200" smtClean="0">
                <a:latin typeface="Courier New" panose="02070309020205020404" pitchFamily="49" charset="0"/>
              </a:rPr>
              <a:t>ϕ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 {	// </a:t>
            </a:r>
            <a:r>
              <a:rPr lang="ko-KR" altLang="en-US" sz="1200" smtClean="0">
                <a:latin typeface="Courier New" panose="02070309020205020404" pitchFamily="49" charset="0"/>
              </a:rPr>
              <a:t>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nearest[i] = 1;	// vi</a:t>
            </a:r>
            <a:r>
              <a:rPr lang="ko-KR" altLang="en-US" sz="1200" smtClean="0">
                <a:latin typeface="Courier New" panose="02070309020205020404" pitchFamily="49" charset="0"/>
              </a:rPr>
              <a:t>에서 가장 가까운 정점을 </a:t>
            </a:r>
            <a:r>
              <a:rPr lang="en-US" altLang="ko-KR" sz="1200" smtClean="0">
                <a:latin typeface="Courier New" panose="02070309020205020404" pitchFamily="49" charset="0"/>
              </a:rPr>
              <a:t>v1</a:t>
            </a:r>
            <a:r>
              <a:rPr lang="ko-KR" altLang="en-US" sz="1200" smtClean="0">
                <a:latin typeface="Courier New" panose="02070309020205020404" pitchFamily="49" charset="0"/>
              </a:rPr>
              <a:t>으로 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distance[i] = W[1][i];	// vi</a:t>
            </a:r>
            <a:r>
              <a:rPr lang="ko-KR" altLang="en-US" sz="1200" smtClean="0">
                <a:latin typeface="Courier New" panose="02070309020205020404" pitchFamily="49" charset="0"/>
              </a:rPr>
              <a:t>과 </a:t>
            </a:r>
            <a:r>
              <a:rPr lang="en-US" altLang="ko-KR" sz="1200" smtClean="0">
                <a:latin typeface="Courier New" panose="02070309020205020404" pitchFamily="49" charset="0"/>
              </a:rPr>
              <a:t>v1</a:t>
            </a:r>
            <a:r>
              <a:rPr lang="ko-KR" altLang="en-US" sz="1200" smtClean="0">
                <a:latin typeface="Courier New" panose="02070309020205020404" pitchFamily="49" charset="0"/>
              </a:rPr>
              <a:t>을 잇는 이음선의 가중치로 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smtClean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repeat</a:t>
            </a:r>
            <a:r>
              <a:rPr lang="en-US" altLang="ko-KR" sz="1200" smtClean="0">
                <a:latin typeface="Courier New" panose="02070309020205020404" pitchFamily="49" charset="0"/>
              </a:rPr>
              <a:t>(n-1 times) {		// n-1</a:t>
            </a:r>
            <a:r>
              <a:rPr lang="ko-KR" altLang="en-US" sz="1200" smtClean="0">
                <a:latin typeface="Courier New" panose="02070309020205020404" pitchFamily="49" charset="0"/>
              </a:rPr>
              <a:t>개의 정점을 </a:t>
            </a:r>
            <a:r>
              <a:rPr lang="en-US" altLang="ko-KR" sz="1200" smtClean="0">
                <a:latin typeface="Courier New" panose="02070309020205020404" pitchFamily="49" charset="0"/>
              </a:rPr>
              <a:t>Y</a:t>
            </a:r>
            <a:r>
              <a:rPr lang="ko-KR" altLang="en-US" sz="1200" smtClean="0">
                <a:latin typeface="Courier New" panose="02070309020205020404" pitchFamily="49" charset="0"/>
              </a:rPr>
              <a:t>에 추가한다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</a:t>
            </a:r>
            <a:r>
              <a:rPr lang="en-US" altLang="ko-KR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∞;</a:t>
            </a:r>
            <a:endParaRPr lang="en-US" altLang="ko-KR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		// </a:t>
            </a:r>
            <a:r>
              <a:rPr lang="ko-KR" altLang="en-US" sz="1200" smtClean="0">
                <a:latin typeface="Courier New" panose="02070309020205020404" pitchFamily="49" charset="0"/>
              </a:rPr>
              <a:t>각 정점에 대해서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(0 &lt;= distance[i] &lt; min) {	// distance[i]</a:t>
            </a:r>
            <a:r>
              <a:rPr lang="ko-KR" altLang="en-US" sz="1200" smtClean="0">
                <a:latin typeface="Courier New" panose="02070309020205020404" pitchFamily="49" charset="0"/>
              </a:rPr>
              <a:t>를 검사하여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distance[i];		// </a:t>
            </a:r>
            <a:r>
              <a:rPr lang="ko-KR" altLang="en-US" sz="1200" smtClean="0">
                <a:latin typeface="Courier New" panose="02070309020205020404" pitchFamily="49" charset="0"/>
              </a:rPr>
              <a:t>가장 가까이 있는 </a:t>
            </a:r>
            <a:r>
              <a:rPr lang="en-US" altLang="ko-KR" sz="1200" smtClean="0">
                <a:latin typeface="Courier New" panose="02070309020205020404" pitchFamily="49" charset="0"/>
              </a:rPr>
              <a:t>vnear</a:t>
            </a:r>
            <a:r>
              <a:rPr lang="ko-KR" altLang="en-US" sz="1200" smtClean="0">
                <a:latin typeface="Courier New" panose="02070309020205020404" pitchFamily="49" charset="0"/>
              </a:rPr>
              <a:t>을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vnear = i;			// </a:t>
            </a:r>
            <a:r>
              <a:rPr lang="ko-KR" altLang="en-US" sz="1200" smtClean="0">
                <a:latin typeface="Courier New" panose="02070309020205020404" pitchFamily="49" charset="0"/>
              </a:rPr>
              <a:t>찾는다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e = vnear</a:t>
            </a:r>
            <a:r>
              <a:rPr lang="ko-KR" altLang="en-US" sz="1200" smtClean="0">
                <a:latin typeface="Courier New" panose="02070309020205020404" pitchFamily="49" charset="0"/>
              </a:rPr>
              <a:t>와 </a:t>
            </a:r>
            <a:r>
              <a:rPr lang="en-US" altLang="ko-KR" sz="1200" smtClean="0">
                <a:latin typeface="Courier New" panose="02070309020205020404" pitchFamily="49" charset="0"/>
              </a:rPr>
              <a:t>nearest[vnear]</a:t>
            </a:r>
            <a:r>
              <a:rPr lang="ko-KR" altLang="en-US" sz="1200" smtClean="0">
                <a:latin typeface="Courier New" panose="02070309020205020404" pitchFamily="49" charset="0"/>
              </a:rPr>
              <a:t>를 잇는 이음선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e</a:t>
            </a:r>
            <a:r>
              <a:rPr lang="ko-KR" altLang="en-US" sz="1200" smtClean="0">
                <a:latin typeface="Courier New" panose="02070309020205020404" pitchFamily="49" charset="0"/>
              </a:rPr>
              <a:t>를 </a:t>
            </a:r>
            <a:r>
              <a:rPr lang="en-US" altLang="ko-KR" sz="1200" smtClean="0">
                <a:latin typeface="Courier New" panose="02070309020205020404" pitchFamily="49" charset="0"/>
              </a:rPr>
              <a:t>F</a:t>
            </a:r>
            <a:r>
              <a:rPr lang="ko-KR" altLang="en-US" sz="1200" smtClean="0">
                <a:latin typeface="Courier New" panose="02070309020205020404" pitchFamily="49" charset="0"/>
              </a:rPr>
              <a:t>에 추가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distance[vnear] = -1;		// </a:t>
            </a:r>
            <a:r>
              <a:rPr lang="ko-KR" altLang="en-US" sz="1200" smtClean="0">
                <a:latin typeface="Courier New" panose="02070309020205020404" pitchFamily="49" charset="0"/>
              </a:rPr>
              <a:t>찾은 노드를 </a:t>
            </a:r>
            <a:r>
              <a:rPr lang="en-US" altLang="ko-KR" sz="1200" smtClean="0">
                <a:latin typeface="Courier New" panose="02070309020205020404" pitchFamily="49" charset="0"/>
              </a:rPr>
              <a:t>Y</a:t>
            </a:r>
            <a:r>
              <a:rPr lang="ko-KR" altLang="en-US" sz="1200" smtClean="0">
                <a:latin typeface="Courier New" panose="02070309020205020404" pitchFamily="49" charset="0"/>
              </a:rPr>
              <a:t>에 추가한다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(W[i][vnear] &lt; distance[i]) {	// Y</a:t>
            </a:r>
            <a:r>
              <a:rPr lang="ko-KR" altLang="en-US" sz="1200" smtClean="0">
                <a:latin typeface="Courier New" panose="02070309020205020404" pitchFamily="49" charset="0"/>
              </a:rPr>
              <a:t>에 없는 각 노드에 대해서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distance[i] = W[i][vnear];	// distance[i]</a:t>
            </a:r>
            <a:r>
              <a:rPr lang="ko-KR" altLang="en-US" sz="1200" smtClean="0">
                <a:latin typeface="Courier New" panose="02070309020205020404" pitchFamily="49" charset="0"/>
              </a:rPr>
              <a:t>를 갱신한다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          nearest[i]=vnear;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2560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05BC5E-824F-41C2-B4F1-D7A3FCC94D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5604" name="직사각형 5"/>
          <p:cNvSpPr>
            <a:spLocks noChangeArrowheads="1"/>
          </p:cNvSpPr>
          <p:nvPr/>
        </p:nvSpPr>
        <p:spPr bwMode="auto">
          <a:xfrm>
            <a:off x="285750" y="214313"/>
            <a:ext cx="8572500" cy="6000750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타원 4"/>
          <p:cNvSpPr>
            <a:spLocks noChangeArrowheads="1"/>
          </p:cNvSpPr>
          <p:nvPr/>
        </p:nvSpPr>
        <p:spPr bwMode="auto">
          <a:xfrm>
            <a:off x="3214688" y="928688"/>
            <a:ext cx="714375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0" name="타원 5"/>
          <p:cNvSpPr>
            <a:spLocks noChangeArrowheads="1"/>
          </p:cNvSpPr>
          <p:nvPr/>
        </p:nvSpPr>
        <p:spPr bwMode="auto">
          <a:xfrm>
            <a:off x="5000625" y="857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5715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0" y="571500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53" name="타원 8"/>
          <p:cNvSpPr>
            <a:spLocks noChangeArrowheads="1"/>
          </p:cNvSpPr>
          <p:nvPr/>
        </p:nvSpPr>
        <p:spPr bwMode="auto">
          <a:xfrm>
            <a:off x="3500438" y="1214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4" name="타원 9"/>
          <p:cNvSpPr>
            <a:spLocks noChangeArrowheads="1"/>
          </p:cNvSpPr>
          <p:nvPr/>
        </p:nvSpPr>
        <p:spPr bwMode="auto">
          <a:xfrm>
            <a:off x="5426075" y="1214438"/>
            <a:ext cx="357188" cy="3571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</a:rPr>
              <a:t>v</a:t>
            </a:r>
            <a:r>
              <a:rPr lang="en-US" altLang="ko-KR" sz="1400" baseline="-25000">
                <a:latin typeface="+mn-lt"/>
              </a:rPr>
              <a:t>i</a:t>
            </a:r>
            <a:endParaRPr lang="ko-KR" altLang="en-US" sz="1400" baseline="-25000">
              <a:latin typeface="+mn-lt"/>
            </a:endParaRPr>
          </a:p>
        </p:txBody>
      </p:sp>
      <p:cxnSp>
        <p:nvCxnSpPr>
          <p:cNvPr id="26632" name="직선 연결선 11"/>
          <p:cNvCxnSpPr>
            <a:cxnSpLocks noChangeShapeType="1"/>
            <a:stCxn id="31753" idx="6"/>
            <a:endCxn id="31754" idx="2"/>
          </p:cNvCxnSpPr>
          <p:nvPr/>
        </p:nvCxnSpPr>
        <p:spPr bwMode="auto">
          <a:xfrm>
            <a:off x="3714750" y="1322388"/>
            <a:ext cx="1711325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모서리가 둥근 사각형 설명선 13"/>
          <p:cNvSpPr>
            <a:spLocks noChangeArrowheads="1"/>
          </p:cNvSpPr>
          <p:nvPr/>
        </p:nvSpPr>
        <p:spPr bwMode="auto">
          <a:xfrm>
            <a:off x="2000250" y="857250"/>
            <a:ext cx="928688" cy="357188"/>
          </a:xfrm>
          <a:prstGeom prst="wedgeRoundRectCallout">
            <a:avLst>
              <a:gd name="adj1" fmla="val 114431"/>
              <a:gd name="adj2" fmla="val 7137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nearest[i]</a:t>
            </a:r>
            <a:endParaRPr lang="ko-KR" altLang="en-US" sz="1200">
              <a:latin typeface="+mn-lt"/>
            </a:endParaRPr>
          </a:p>
        </p:txBody>
      </p:sp>
      <p:sp>
        <p:nvSpPr>
          <p:cNvPr id="31757" name="모서리가 둥근 사각형 설명선 14"/>
          <p:cNvSpPr>
            <a:spLocks noChangeArrowheads="1"/>
          </p:cNvSpPr>
          <p:nvPr/>
        </p:nvSpPr>
        <p:spPr bwMode="auto">
          <a:xfrm>
            <a:off x="3929063" y="1928813"/>
            <a:ext cx="1071562" cy="357187"/>
          </a:xfrm>
          <a:prstGeom prst="wedgeRoundRectCallout">
            <a:avLst>
              <a:gd name="adj1" fmla="val 10176"/>
              <a:gd name="adj2" fmla="val -21474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distance[i]</a:t>
            </a:r>
            <a:endParaRPr lang="ko-KR" altLang="en-US" sz="120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250" y="2428875"/>
            <a:ext cx="6786563" cy="1627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있는 노드 중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최소로 하는 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를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선정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편입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배열을 재 계산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새로 편입되면서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감소할 수 있는가 확인하는 절차 필요</a:t>
            </a:r>
          </a:p>
        </p:txBody>
      </p:sp>
      <p:sp>
        <p:nvSpPr>
          <p:cNvPr id="31759" name="타원 16"/>
          <p:cNvSpPr>
            <a:spLocks noChangeArrowheads="1"/>
          </p:cNvSpPr>
          <p:nvPr/>
        </p:nvSpPr>
        <p:spPr bwMode="auto">
          <a:xfrm>
            <a:off x="3214688" y="4429125"/>
            <a:ext cx="1500187" cy="1428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0" name="타원 17"/>
          <p:cNvSpPr>
            <a:spLocks noChangeArrowheads="1"/>
          </p:cNvSpPr>
          <p:nvPr/>
        </p:nvSpPr>
        <p:spPr bwMode="auto">
          <a:xfrm>
            <a:off x="5572125" y="442912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0500" y="4143375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4143375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63" name="타원 20"/>
          <p:cNvSpPr>
            <a:spLocks noChangeArrowheads="1"/>
          </p:cNvSpPr>
          <p:nvPr/>
        </p:nvSpPr>
        <p:spPr bwMode="auto">
          <a:xfrm>
            <a:off x="4071938" y="478631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4" name="타원 21"/>
          <p:cNvSpPr>
            <a:spLocks noChangeArrowheads="1"/>
          </p:cNvSpPr>
          <p:nvPr/>
        </p:nvSpPr>
        <p:spPr bwMode="auto">
          <a:xfrm>
            <a:off x="5997575" y="4786313"/>
            <a:ext cx="357188" cy="3571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</a:rPr>
              <a:t>v</a:t>
            </a:r>
            <a:r>
              <a:rPr lang="en-US" altLang="ko-KR" sz="1400" baseline="-25000">
                <a:latin typeface="+mn-lt"/>
              </a:rPr>
              <a:t>i</a:t>
            </a:r>
            <a:endParaRPr lang="ko-KR" altLang="en-US" sz="1400" baseline="-25000">
              <a:latin typeface="+mn-lt"/>
            </a:endParaRPr>
          </a:p>
        </p:txBody>
      </p:sp>
      <p:cxnSp>
        <p:nvCxnSpPr>
          <p:cNvPr id="26642" name="직선 연결선 22"/>
          <p:cNvCxnSpPr>
            <a:cxnSpLocks noChangeShapeType="1"/>
            <a:stCxn id="31763" idx="6"/>
            <a:endCxn id="31764" idx="2"/>
          </p:cNvCxnSpPr>
          <p:nvPr/>
        </p:nvCxnSpPr>
        <p:spPr bwMode="auto">
          <a:xfrm>
            <a:off x="4286250" y="4894263"/>
            <a:ext cx="1711325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6" name="모서리가 둥근 사각형 설명선 24"/>
          <p:cNvSpPr>
            <a:spLocks noChangeArrowheads="1"/>
          </p:cNvSpPr>
          <p:nvPr/>
        </p:nvSpPr>
        <p:spPr bwMode="auto">
          <a:xfrm>
            <a:off x="4429125" y="4214813"/>
            <a:ext cx="1071563" cy="357187"/>
          </a:xfrm>
          <a:prstGeom prst="wedgeRoundRectCallout">
            <a:avLst>
              <a:gd name="adj1" fmla="val 8741"/>
              <a:gd name="adj2" fmla="val 1531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distance[i]</a:t>
            </a:r>
            <a:endParaRPr lang="ko-KR" altLang="en-US" sz="1200">
              <a:latin typeface="+mn-lt"/>
            </a:endParaRPr>
          </a:p>
        </p:txBody>
      </p:sp>
      <p:sp>
        <p:nvSpPr>
          <p:cNvPr id="31767" name="타원 25"/>
          <p:cNvSpPr>
            <a:spLocks noChangeArrowheads="1"/>
          </p:cNvSpPr>
          <p:nvPr/>
        </p:nvSpPr>
        <p:spPr bwMode="auto">
          <a:xfrm>
            <a:off x="4143375" y="5357813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26645" name="직선 연결선 27"/>
          <p:cNvCxnSpPr>
            <a:cxnSpLocks noChangeShapeType="1"/>
            <a:stCxn id="31767" idx="6"/>
            <a:endCxn id="31764" idx="3"/>
          </p:cNvCxnSpPr>
          <p:nvPr/>
        </p:nvCxnSpPr>
        <p:spPr bwMode="auto">
          <a:xfrm flipV="1">
            <a:off x="4357688" y="5091113"/>
            <a:ext cx="1692275" cy="3746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643313" y="5429250"/>
            <a:ext cx="584200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70" name="모서리가 둥근 사각형 설명선 29"/>
          <p:cNvSpPr>
            <a:spLocks noChangeArrowheads="1"/>
          </p:cNvSpPr>
          <p:nvPr/>
        </p:nvSpPr>
        <p:spPr bwMode="auto">
          <a:xfrm>
            <a:off x="4857750" y="5429250"/>
            <a:ext cx="1071563" cy="357188"/>
          </a:xfrm>
          <a:prstGeom prst="wedgeRoundRectCallout">
            <a:avLst>
              <a:gd name="adj1" fmla="val -13486"/>
              <a:gd name="adj2" fmla="val -113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W[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71" name="모서리가 둥근 사각형 설명선 30"/>
          <p:cNvSpPr>
            <a:spLocks noChangeArrowheads="1"/>
          </p:cNvSpPr>
          <p:nvPr/>
        </p:nvSpPr>
        <p:spPr bwMode="auto">
          <a:xfrm>
            <a:off x="2000250" y="4857750"/>
            <a:ext cx="1071563" cy="500063"/>
          </a:xfrm>
          <a:prstGeom prst="wedgeRoundRectCallout">
            <a:avLst>
              <a:gd name="adj1" fmla="val 144273"/>
              <a:gd name="adj2" fmla="val -512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200">
                <a:latin typeface="+mn-lt"/>
              </a:rPr>
              <a:t>기존의 </a:t>
            </a:r>
            <a:r>
              <a:rPr lang="en-US" altLang="ko-KR" sz="1200">
                <a:latin typeface="+mn-lt"/>
              </a:rPr>
              <a:t>nearest[i]</a:t>
            </a:r>
            <a:endParaRPr lang="ko-KR" altLang="en-US" sz="1200">
              <a:latin typeface="+mn-lt"/>
            </a:endParaRPr>
          </a:p>
        </p:txBody>
      </p:sp>
      <p:sp>
        <p:nvSpPr>
          <p:cNvPr id="26649" name="슬라이드 번호 개체 틀 2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E6773A-B1DD-4C59-B853-A4953472921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49738" y="6102350"/>
            <a:ext cx="3295650" cy="6461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b="1" dirty="0"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latin typeface="Courier New" panose="02070309020205020404" pitchFamily="49" charset="0"/>
              </a:rPr>
              <a:t> (W[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][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] &lt; distance[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]){  </a:t>
            </a:r>
            <a:r>
              <a:rPr lang="ko-KR" altLang="en-US" sz="1200" dirty="0">
                <a:latin typeface="Courier New" panose="02070309020205020404" pitchFamily="49" charset="0"/>
              </a:rPr>
              <a:t>                </a:t>
            </a:r>
            <a:endParaRPr lang="en-US" altLang="ko-KR" sz="1200" dirty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dirty="0">
                <a:latin typeface="Courier New" panose="02070309020205020404" pitchFamily="49" charset="0"/>
              </a:rPr>
              <a:t>        distance[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 = W[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][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]; 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dirty="0">
                <a:latin typeface="Courier New" panose="02070309020205020404" pitchFamily="49" charset="0"/>
              </a:rPr>
              <a:t>        nearest[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]=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;}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Prim</a:t>
            </a:r>
            <a:r>
              <a:rPr lang="ko-KR" altLang="en-US" smtClean="0"/>
              <a:t>의 알고리즘 분석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209800"/>
            <a:ext cx="8839200" cy="2005013"/>
          </a:xfrm>
        </p:spPr>
        <p:txBody>
          <a:bodyPr/>
          <a:lstStyle/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/>
            <a:r>
              <a:rPr lang="ko-KR" altLang="en-US" smtClean="0"/>
              <a:t>단위연산</a:t>
            </a:r>
            <a:r>
              <a:rPr lang="en-US" altLang="ko-KR" smtClean="0"/>
              <a:t>: repeat-</a:t>
            </a:r>
            <a:r>
              <a:rPr lang="ko-KR" altLang="en-US" smtClean="0"/>
              <a:t>루프 안에 있는 두 개의 </a:t>
            </a:r>
            <a:r>
              <a:rPr lang="en-US" altLang="ko-KR" smtClean="0"/>
              <a:t>for-</a:t>
            </a:r>
            <a:r>
              <a:rPr lang="ko-KR" altLang="en-US" smtClean="0"/>
              <a:t>루프 내부에 있는 명령문</a:t>
            </a:r>
          </a:p>
          <a:p>
            <a:pPr lvl="1" eaLnBrk="1" hangingPunct="1"/>
            <a:r>
              <a:rPr lang="ko-KR" altLang="en-US" smtClean="0"/>
              <a:t>입력크기</a:t>
            </a:r>
            <a:r>
              <a:rPr lang="en-US" altLang="ko-KR" smtClean="0"/>
              <a:t>: </a:t>
            </a:r>
            <a:r>
              <a:rPr lang="ko-KR" altLang="en-US" smtClean="0"/>
              <a:t>마디의 개수</a:t>
            </a:r>
            <a:r>
              <a:rPr lang="en-US" altLang="ko-KR" smtClean="0"/>
              <a:t>, </a:t>
            </a:r>
            <a:r>
              <a:rPr lang="en-US" altLang="ko-KR" i="1" smtClean="0"/>
              <a:t>n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분석</a:t>
            </a:r>
            <a:r>
              <a:rPr lang="en-US" altLang="ko-KR" smtClean="0"/>
              <a:t>: repeat-</a:t>
            </a:r>
            <a:r>
              <a:rPr lang="ko-KR" altLang="en-US" smtClean="0"/>
              <a:t>루프가 </a:t>
            </a:r>
            <a:r>
              <a:rPr lang="en-US" altLang="ko-KR" i="1" smtClean="0"/>
              <a:t>n</a:t>
            </a:r>
            <a:r>
              <a:rPr lang="en-US" altLang="ko-KR" smtClean="0"/>
              <a:t>-1</a:t>
            </a:r>
            <a:r>
              <a:rPr lang="ko-KR" altLang="en-US" smtClean="0"/>
              <a:t>번 반복되므로 </a:t>
            </a:r>
          </a:p>
          <a:p>
            <a:pPr lvl="2" eaLnBrk="1" hangingPunct="1"/>
            <a:r>
              <a:rPr lang="en-US" altLang="ko-KR" i="1" smtClean="0"/>
              <a:t>T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) = 2(</a:t>
            </a:r>
            <a:r>
              <a:rPr lang="en-US" altLang="ko-KR" i="1" smtClean="0"/>
              <a:t>n</a:t>
            </a:r>
            <a:r>
              <a:rPr lang="en-US" altLang="ko-KR" smtClean="0"/>
              <a:t>-1)(</a:t>
            </a:r>
            <a:r>
              <a:rPr lang="en-US" altLang="ko-KR" i="1" smtClean="0"/>
              <a:t>n</a:t>
            </a:r>
            <a:r>
              <a:rPr lang="en-US" altLang="ko-KR" smtClean="0"/>
              <a:t>-1) </a:t>
            </a:r>
            <a:r>
              <a:rPr lang="en-US" altLang="ko-KR" smtClean="0">
                <a:sym typeface="Symbol" panose="05050102010706020507" pitchFamily="18" charset="2"/>
              </a:rPr>
              <a:t> (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baseline="5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endParaRPr lang="en-US" altLang="ko-KR" smtClean="0"/>
          </a:p>
        </p:txBody>
      </p:sp>
      <p:sp>
        <p:nvSpPr>
          <p:cNvPr id="2765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66BD28-6BB7-4B66-9446-DEFE7EF6F2E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7653" name="직사각형 1"/>
          <p:cNvSpPr>
            <a:spLocks noChangeArrowheads="1"/>
          </p:cNvSpPr>
          <p:nvPr/>
        </p:nvSpPr>
        <p:spPr bwMode="auto">
          <a:xfrm>
            <a:off x="4500563" y="4495800"/>
            <a:ext cx="4032250" cy="1076325"/>
          </a:xfrm>
          <a:prstGeom prst="rect">
            <a:avLst/>
          </a:prstGeom>
          <a:noFill/>
          <a:ln w="9525">
            <a:solidFill>
              <a:srgbClr val="3E02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 </a:t>
            </a:r>
            <a:r>
              <a:rPr lang="en-US" altLang="ko-KR" sz="1000" b="1">
                <a:latin typeface="Courier New" panose="02070309020205020404" pitchFamily="49" charset="0"/>
              </a:rPr>
              <a:t>repeat</a:t>
            </a:r>
            <a:r>
              <a:rPr lang="en-US" altLang="ko-KR" sz="1000">
                <a:latin typeface="Courier New" panose="02070309020205020404" pitchFamily="49" charset="0"/>
              </a:rPr>
              <a:t>(n-1 times) {		</a:t>
            </a:r>
            <a:endParaRPr lang="ko-KR" altLang="en-US" sz="1000">
              <a:latin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</a:t>
            </a:r>
            <a:r>
              <a:rPr lang="en-US" altLang="ko-KR" sz="1000" b="1">
                <a:latin typeface="Courier New" panose="02070309020205020404" pitchFamily="49" charset="0"/>
              </a:rPr>
              <a:t>for</a:t>
            </a:r>
            <a:r>
              <a:rPr lang="en-US" altLang="ko-KR" sz="100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</a:t>
            </a:r>
            <a:r>
              <a:rPr lang="en-US" altLang="ko-KR" sz="1000" b="1">
                <a:latin typeface="Courier New" panose="02070309020205020404" pitchFamily="49" charset="0"/>
              </a:rPr>
              <a:t>for</a:t>
            </a:r>
            <a:r>
              <a:rPr lang="en-US" altLang="ko-KR" sz="100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  </a:t>
            </a:r>
            <a:r>
              <a:rPr lang="ko-KR" altLang="en-US" sz="1000">
                <a:latin typeface="Courier New" panose="02070309020205020404" pitchFamily="49" charset="0"/>
              </a:rPr>
              <a:t>	 </a:t>
            </a:r>
            <a:r>
              <a:rPr lang="en-US" altLang="ko-KR" sz="1000">
                <a:latin typeface="Courier New" panose="02070309020205020404" pitchFamily="49" charset="0"/>
              </a:rPr>
              <a:t>              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}</a:t>
            </a:r>
            <a:endParaRPr lang="ko-KR" altLang="en-US" sz="100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최적여부의 검증</a:t>
            </a:r>
            <a:r>
              <a:rPr lang="en-US" altLang="ko-KR" smtClean="0"/>
              <a:t>(optimality proof)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46482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mtClean="0"/>
              <a:t>Prim</a:t>
            </a:r>
            <a:r>
              <a:rPr lang="ko-KR" altLang="en-US" smtClean="0"/>
              <a:t>의 알고리즘이 찾아낸 신장트리가 최소비용</a:t>
            </a:r>
            <a:r>
              <a:rPr lang="en-US" altLang="ko-KR" smtClean="0"/>
              <a:t>(minimal)</a:t>
            </a:r>
            <a:r>
              <a:rPr lang="ko-KR" altLang="en-US" smtClean="0"/>
              <a:t>인지를 검증해야 한다</a:t>
            </a:r>
            <a:r>
              <a:rPr lang="en-US" altLang="ko-KR" smtClean="0"/>
              <a:t>. </a:t>
            </a:r>
            <a:r>
              <a:rPr lang="ko-KR" altLang="en-US" smtClean="0"/>
              <a:t>다시 말하면</a:t>
            </a:r>
            <a:r>
              <a:rPr lang="en-US" altLang="ko-KR" smtClean="0"/>
              <a:t>, Prim</a:t>
            </a:r>
            <a:r>
              <a:rPr lang="ko-KR" altLang="en-US" smtClean="0"/>
              <a:t>의 알고리즘이 최적</a:t>
            </a:r>
            <a:r>
              <a:rPr lang="en-US" altLang="ko-KR" smtClean="0"/>
              <a:t>(optimal)</a:t>
            </a:r>
            <a:r>
              <a:rPr lang="ko-KR" altLang="en-US" smtClean="0"/>
              <a:t>인지를 보여야 한다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b="1" smtClean="0"/>
              <a:t>정의 </a:t>
            </a:r>
            <a:r>
              <a:rPr lang="en-US" altLang="ko-KR" b="1" smtClean="0"/>
              <a:t>4.1</a:t>
            </a:r>
            <a:r>
              <a:rPr lang="en-US" altLang="ko-KR" smtClean="0"/>
              <a:t>: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가 주어지고</a:t>
            </a:r>
            <a:r>
              <a:rPr lang="en-US" altLang="ko-KR" smtClean="0"/>
              <a:t>, </a:t>
            </a:r>
            <a:r>
              <a:rPr lang="ko-KR" altLang="en-US" smtClean="0"/>
              <a:t>만약 </a:t>
            </a:r>
            <a:r>
              <a:rPr lang="en-US" altLang="ko-KR" i="1" smtClean="0"/>
              <a:t>E</a:t>
            </a:r>
            <a:r>
              <a:rPr lang="ko-KR" altLang="en-US" smtClean="0"/>
              <a:t>의 부분집합 </a:t>
            </a:r>
            <a:r>
              <a:rPr lang="en-US" altLang="ko-KR" i="1" smtClean="0"/>
              <a:t>F</a:t>
            </a:r>
            <a:r>
              <a:rPr lang="ko-KR" altLang="en-US" smtClean="0"/>
              <a:t>에 </a:t>
            </a:r>
            <a:r>
              <a:rPr lang="en-US" altLang="ko-KR" smtClean="0"/>
              <a:t>MST</a:t>
            </a:r>
            <a:r>
              <a:rPr lang="ko-KR" altLang="en-US" smtClean="0"/>
              <a:t>가 되도록 이음선을 추가할 수 있으면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ko-KR" altLang="en-US" smtClean="0"/>
              <a:t>는 </a:t>
            </a:r>
            <a:r>
              <a:rPr lang="ko-KR" altLang="en-US" u="sng" smtClean="0"/>
              <a:t>유망하다</a:t>
            </a:r>
            <a:r>
              <a:rPr lang="en-US" altLang="ko-KR" u="sng" smtClean="0"/>
              <a:t>(promising)</a:t>
            </a:r>
            <a:r>
              <a:rPr lang="ko-KR" altLang="en-US" smtClean="0"/>
              <a:t>라고 한다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b="1" smtClean="0"/>
              <a:t>보조정리 </a:t>
            </a:r>
            <a:r>
              <a:rPr lang="en-US" altLang="ko-KR" b="1" smtClean="0"/>
              <a:t>4.1</a:t>
            </a:r>
            <a:r>
              <a:rPr lang="en-US" altLang="ko-KR" smtClean="0"/>
              <a:t>: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는 연결되고</a:t>
            </a:r>
            <a:r>
              <a:rPr lang="en-US" altLang="ko-KR" smtClean="0"/>
              <a:t>, </a:t>
            </a:r>
            <a:r>
              <a:rPr lang="ko-KR" altLang="en-US" smtClean="0"/>
              <a:t>가중치 포함 비방향성 그래프라고 하고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ko-KR" altLang="en-US" smtClean="0"/>
              <a:t>는 </a:t>
            </a:r>
            <a:r>
              <a:rPr lang="en-US" altLang="ko-KR" i="1" smtClean="0"/>
              <a:t>E</a:t>
            </a:r>
            <a:r>
              <a:rPr lang="ko-KR" altLang="en-US" smtClean="0"/>
              <a:t>의 유망한 부분집합이라고 하고</a:t>
            </a:r>
            <a:r>
              <a:rPr lang="en-US" altLang="ko-KR" smtClean="0"/>
              <a:t>, </a:t>
            </a:r>
            <a:r>
              <a:rPr lang="en-US" altLang="ko-KR" i="1" smtClean="0"/>
              <a:t>Y</a:t>
            </a:r>
            <a:r>
              <a:rPr lang="ko-KR" altLang="en-US" smtClean="0"/>
              <a:t>는 </a:t>
            </a:r>
            <a:r>
              <a:rPr lang="en-US" altLang="ko-KR" i="1" smtClean="0"/>
              <a:t>F</a:t>
            </a:r>
            <a:r>
              <a:rPr lang="ko-KR" altLang="en-US" smtClean="0"/>
              <a:t>안에 있는 이음선 들에 의해서 연결이 되어 있는 정점의 집합이라고 하자</a:t>
            </a:r>
            <a:r>
              <a:rPr lang="en-US" altLang="ko-KR" smtClean="0"/>
              <a:t>. </a:t>
            </a:r>
            <a:r>
              <a:rPr lang="ko-KR" altLang="en-US" smtClean="0"/>
              <a:t>이때</a:t>
            </a:r>
            <a:r>
              <a:rPr lang="en-US" altLang="ko-KR" smtClean="0"/>
              <a:t>, </a:t>
            </a:r>
            <a:r>
              <a:rPr lang="en-US" altLang="ko-KR" i="1" smtClean="0"/>
              <a:t>Y</a:t>
            </a:r>
            <a:r>
              <a:rPr lang="ko-KR" altLang="en-US" smtClean="0"/>
              <a:t>에 있는 어떤 정점과 </a:t>
            </a:r>
            <a:r>
              <a:rPr lang="en-US" altLang="ko-KR" i="1" smtClean="0"/>
              <a:t>V</a:t>
            </a:r>
            <a:r>
              <a:rPr lang="en-US" altLang="ko-KR" smtClean="0"/>
              <a:t> - </a:t>
            </a:r>
            <a:r>
              <a:rPr lang="en-US" altLang="ko-KR" i="1" smtClean="0"/>
              <a:t>Y</a:t>
            </a:r>
            <a:r>
              <a:rPr lang="ko-KR" altLang="en-US" smtClean="0"/>
              <a:t>에 있는 어떤 정점을 잇는 이음선 중에서 가중치가 가장 작은 이음선을 </a:t>
            </a:r>
            <a:r>
              <a:rPr lang="en-US" altLang="ko-KR" i="1" smtClean="0"/>
              <a:t>e</a:t>
            </a:r>
            <a:r>
              <a:rPr lang="ko-KR" altLang="en-US" smtClean="0"/>
              <a:t>라고 하면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  <a:endParaRPr lang="en-US" altLang="ko-KR" smtClean="0"/>
          </a:p>
        </p:txBody>
      </p:sp>
      <p:sp>
        <p:nvSpPr>
          <p:cNvPr id="2867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4DC24F-49CE-49F1-8D9D-68430575321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839200" cy="5257800"/>
          </a:xfrm>
        </p:spPr>
        <p:txBody>
          <a:bodyPr/>
          <a:lstStyle/>
          <a:p>
            <a:pPr eaLnBrk="1" hangingPunct="1"/>
            <a:r>
              <a:rPr lang="ko-KR" altLang="en-US" smtClean="0"/>
              <a:t>증명</a:t>
            </a:r>
            <a:r>
              <a:rPr lang="en-US" altLang="ko-KR" smtClean="0"/>
              <a:t>: </a:t>
            </a:r>
            <a:r>
              <a:rPr lang="en-US" altLang="ko-KR" i="1" smtClean="0"/>
              <a:t>F</a:t>
            </a:r>
            <a:r>
              <a:rPr lang="ko-KR" altLang="en-US" smtClean="0"/>
              <a:t>가 유망하기 때문에 </a:t>
            </a:r>
            <a:r>
              <a:rPr lang="en-US" altLang="ko-KR" i="1" smtClean="0"/>
              <a:t>F </a:t>
            </a:r>
            <a:r>
              <a:rPr lang="en-US" altLang="ko-KR" smtClean="0">
                <a:sym typeface="Symbol" panose="05050102010706020507" pitchFamily="18" charset="2"/>
              </a:rPr>
              <a:t>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이면서 </a:t>
            </a:r>
            <a:r>
              <a:rPr lang="en-US" altLang="ko-KR" smtClean="0"/>
              <a:t>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F’</a:t>
            </a:r>
            <a:r>
              <a:rPr lang="en-US" altLang="ko-KR" smtClean="0"/>
              <a:t>)</a:t>
            </a:r>
            <a:r>
              <a:rPr lang="ko-KR" altLang="en-US" smtClean="0"/>
              <a:t>가 최소비용신장트리</a:t>
            </a:r>
            <a:r>
              <a:rPr lang="en-US" altLang="ko-KR" smtClean="0"/>
              <a:t>(MST)</a:t>
            </a:r>
            <a:r>
              <a:rPr lang="ko-KR" altLang="en-US" smtClean="0"/>
              <a:t>가 되는 이음선 </a:t>
            </a:r>
            <a:r>
              <a:rPr lang="en-US" altLang="ko-KR" i="1" smtClean="0"/>
              <a:t>F’</a:t>
            </a:r>
            <a:r>
              <a:rPr lang="ko-KR" altLang="en-US" smtClean="0"/>
              <a:t>가 반드시 존재한다</a:t>
            </a:r>
            <a:r>
              <a:rPr lang="en-US" altLang="ko-KR" smtClean="0"/>
              <a:t>.</a:t>
            </a:r>
          </a:p>
          <a:p>
            <a:pPr lvl="1" eaLnBrk="1" hangingPunct="1"/>
            <a:r>
              <a:rPr lang="ko-KR" altLang="en-US" smtClean="0"/>
              <a:t>경우 </a:t>
            </a:r>
            <a:r>
              <a:rPr lang="en-US" altLang="ko-KR" smtClean="0"/>
              <a:t>1: </a:t>
            </a:r>
            <a:r>
              <a:rPr lang="ko-KR" altLang="en-US" smtClean="0"/>
              <a:t>만일 </a:t>
            </a:r>
            <a:r>
              <a:rPr lang="en-US" altLang="ko-KR" i="1" smtClean="0"/>
              <a:t>e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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라면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 </a:t>
            </a:r>
            <a:r>
              <a:rPr lang="en-US" altLang="ko-KR" i="1" smtClean="0">
                <a:sym typeface="Symbol" panose="05050102010706020507" pitchFamily="18" charset="2"/>
              </a:rPr>
              <a:t>F’</a:t>
            </a:r>
            <a:r>
              <a:rPr lang="ko-KR" altLang="en-US" smtClean="0">
                <a:sym typeface="Symbol" panose="05050102010706020507" pitchFamily="18" charset="2"/>
              </a:rPr>
              <a:t>가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따라서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도 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lvl="1" eaLnBrk="1" hangingPunct="1"/>
            <a:r>
              <a:rPr lang="ko-KR" altLang="en-US" smtClean="0">
                <a:sym typeface="Symbol" panose="05050102010706020507" pitchFamily="18" charset="2"/>
              </a:rPr>
              <a:t>경우 </a:t>
            </a:r>
            <a:r>
              <a:rPr lang="en-US" altLang="ko-KR" smtClean="0">
                <a:sym typeface="Symbol" panose="05050102010706020507" pitchFamily="18" charset="2"/>
              </a:rPr>
              <a:t>2: </a:t>
            </a:r>
            <a:r>
              <a:rPr lang="ko-KR" altLang="en-US" smtClean="0">
                <a:sym typeface="Symbol" panose="05050102010706020507" pitchFamily="18" charset="2"/>
              </a:rPr>
              <a:t>만일 </a:t>
            </a:r>
            <a:r>
              <a:rPr lang="en-US" altLang="ko-KR" i="1" smtClean="0"/>
              <a:t>e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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라면</a:t>
            </a:r>
            <a:r>
              <a:rPr lang="en-US" altLang="ko-KR" smtClean="0"/>
              <a:t>,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F’</a:t>
            </a:r>
            <a:r>
              <a:rPr lang="en-US" altLang="ko-KR" smtClean="0"/>
              <a:t>)</a:t>
            </a:r>
            <a:r>
              <a:rPr lang="ko-KR" altLang="en-US" smtClean="0"/>
              <a:t>는 신장트리 이기 때문에</a:t>
            </a:r>
            <a:r>
              <a:rPr lang="en-US" altLang="ko-KR" smtClean="0"/>
              <a:t>,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반드시 순환경로를 하나 포함하게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반드시 그 순환경로 가운데 한 이음선이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그러면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정점에서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정점을 연결하는 어떤 다른 이음선 </a:t>
            </a:r>
            <a:r>
              <a:rPr lang="en-US" altLang="ko-KR" i="1" smtClean="0"/>
              <a:t>e’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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가 그 순환경로 안에 반드시 존재하게 된다</a:t>
            </a:r>
            <a:r>
              <a:rPr lang="en-US" altLang="ko-KR" smtClean="0"/>
              <a:t>. </a:t>
            </a:r>
            <a:r>
              <a:rPr lang="ko-KR" altLang="en-US" smtClean="0"/>
              <a:t>여기서 만약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에서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를 제거하면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그 순환경로는 없어지게 되며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다시 신장트리가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그런데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정점에서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정점을 연결하는 최소의 가중치</a:t>
            </a:r>
            <a:r>
              <a:rPr lang="en-US" altLang="ko-KR" smtClean="0">
                <a:sym typeface="Symbol" panose="05050102010706020507" pitchFamily="18" charset="2"/>
              </a:rPr>
              <a:t>(weight)</a:t>
            </a:r>
            <a:r>
              <a:rPr lang="ko-KR" altLang="en-US" smtClean="0">
                <a:sym typeface="Symbol" panose="05050102010706020507" pitchFamily="18" charset="2"/>
              </a:rPr>
              <a:t>를 가진 이음선이기 때문에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의 가중치는 반드시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의 가중치 보다 작거나 같아야 한다</a:t>
            </a:r>
            <a:r>
              <a:rPr lang="en-US" altLang="ko-KR" smtClean="0">
                <a:sym typeface="Symbol" panose="05050102010706020507" pitchFamily="18" charset="2"/>
              </a:rPr>
              <a:t>. (</a:t>
            </a:r>
            <a:r>
              <a:rPr lang="ko-KR" altLang="en-US" smtClean="0">
                <a:sym typeface="Symbol" panose="05050102010706020507" pitchFamily="18" charset="2"/>
              </a:rPr>
              <a:t>실제로 반드시 같게 된다</a:t>
            </a:r>
            <a:r>
              <a:rPr lang="en-US" altLang="ko-KR" smtClean="0">
                <a:sym typeface="Symbol" panose="05050102010706020507" pitchFamily="18" charset="2"/>
              </a:rPr>
              <a:t>.) </a:t>
            </a:r>
            <a:r>
              <a:rPr lang="ko-KR" altLang="en-US" smtClean="0">
                <a:sym typeface="Symbol" panose="05050102010706020507" pitchFamily="18" charset="2"/>
              </a:rPr>
              <a:t>그러면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- {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최소비용신장트리</a:t>
            </a:r>
            <a:r>
              <a:rPr lang="en-US" altLang="ko-KR" smtClean="0">
                <a:sym typeface="Symbol" panose="05050102010706020507" pitchFamily="18" charset="2"/>
              </a:rPr>
              <a:t>(MST)</a:t>
            </a:r>
            <a:r>
              <a:rPr lang="ko-KR" altLang="en-US" smtClean="0">
                <a:sym typeface="Symbol" panose="05050102010706020507" pitchFamily="18" charset="2"/>
              </a:rPr>
              <a:t>이다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결론적으로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안에 절대로 속할 수 없으므로 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안에 있는 이음선들은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안에 있는 정점들 만을 연걸함을 기억하라</a:t>
            </a:r>
            <a:r>
              <a:rPr lang="en-US" altLang="ko-KR" smtClean="0">
                <a:sym typeface="Symbol" panose="05050102010706020507" pitchFamily="18" charset="2"/>
              </a:rPr>
              <a:t>),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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- {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가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따라서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</a:t>
            </a:r>
            <a:r>
              <a:rPr lang="ko-KR" altLang="en-US" smtClean="0">
                <a:sym typeface="Symbol" panose="05050102010706020507" pitchFamily="18" charset="2"/>
              </a:rPr>
              <a:t>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9699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E9F23C-7125-4612-9BFB-8EABA5DA6A9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8392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b="1" smtClean="0"/>
              <a:t>정리</a:t>
            </a:r>
            <a:r>
              <a:rPr lang="en-US" altLang="ko-KR" smtClean="0"/>
              <a:t>: Prim</a:t>
            </a:r>
            <a:r>
              <a:rPr lang="ko-KR" altLang="en-US" smtClean="0"/>
              <a:t>의 알고리즘은 항상 최소비용신장트리를 만들어 낸다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	</a:t>
            </a:r>
            <a:r>
              <a:rPr lang="ko-KR" altLang="en-US" b="1" smtClean="0"/>
              <a:t>증명</a:t>
            </a:r>
            <a:r>
              <a:rPr lang="en-US" altLang="ko-KR" smtClean="0"/>
              <a:t>: (</a:t>
            </a:r>
            <a:r>
              <a:rPr lang="ko-KR" altLang="en-US" smtClean="0"/>
              <a:t>수학적귀납법</a:t>
            </a:r>
            <a:r>
              <a:rPr lang="en-US" altLang="ko-KR" smtClean="0"/>
              <a:t>)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	</a:t>
            </a:r>
            <a:r>
              <a:rPr lang="ko-KR" altLang="en-US" smtClean="0"/>
              <a:t>매번 반복이 수행된 후에 집합 </a:t>
            </a:r>
            <a:r>
              <a:rPr lang="en-US" altLang="ko-KR" i="1" smtClean="0"/>
              <a:t>F</a:t>
            </a:r>
            <a:r>
              <a:rPr lang="ko-KR" altLang="en-US" smtClean="0"/>
              <a:t>가 유망하다는 것을 보이면 된다</a:t>
            </a:r>
            <a:r>
              <a:rPr lang="en-US" altLang="ko-KR" smtClean="0"/>
              <a:t>.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출발점</a:t>
            </a:r>
            <a:r>
              <a:rPr lang="en-US" altLang="ko-KR" smtClean="0"/>
              <a:t>: </a:t>
            </a:r>
            <a:r>
              <a:rPr lang="ko-KR" altLang="en-US" smtClean="0"/>
              <a:t>공집합은 당연히 유망하다</a:t>
            </a:r>
            <a:r>
              <a:rPr lang="en-US" altLang="ko-KR" smtClean="0"/>
              <a:t>.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귀납가정</a:t>
            </a:r>
            <a:r>
              <a:rPr lang="en-US" altLang="ko-KR" smtClean="0"/>
              <a:t>: </a:t>
            </a:r>
            <a:r>
              <a:rPr lang="ko-KR" altLang="en-US" smtClean="0"/>
              <a:t>어떤 주어진 반복이 이루어진 후</a:t>
            </a:r>
            <a:r>
              <a:rPr lang="en-US" altLang="ko-KR" smtClean="0"/>
              <a:t>, </a:t>
            </a:r>
            <a:r>
              <a:rPr lang="ko-KR" altLang="en-US" smtClean="0"/>
              <a:t>그때까지 선정하였던 이음선의 집합인 </a:t>
            </a:r>
            <a:r>
              <a:rPr lang="en-US" altLang="ko-KR" i="1" smtClean="0"/>
              <a:t>F</a:t>
            </a:r>
            <a:r>
              <a:rPr lang="ko-KR" altLang="en-US" smtClean="0"/>
              <a:t>가 유망하다고 가정한다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귀납절차</a:t>
            </a:r>
            <a:r>
              <a:rPr lang="en-US" altLang="ko-KR" smtClean="0"/>
              <a:t>: </a:t>
            </a:r>
            <a:r>
              <a:rPr lang="ko-KR" altLang="en-US" smtClean="0"/>
              <a:t>집합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가 유망하다는 것을 보이면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여기서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다음 단계의 반복 수행 시 선정된 이음선 이다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그런데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위의 보조정리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에 의하여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은 유망하다고 할 수 있다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왜냐하면 이음선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어떤 정점을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어떤 정점으로 잇는 이음선 중에서 최소의 가중치를 가지고 있기 때문이다</a:t>
            </a:r>
            <a:r>
              <a:rPr lang="en-US" altLang="ko-KR" smtClean="0">
                <a:sym typeface="Symbol" panose="05050102010706020507" pitchFamily="18" charset="2"/>
              </a:rPr>
              <a:t>.    </a:t>
            </a:r>
            <a:r>
              <a:rPr lang="ko-KR" altLang="en-US" smtClean="0">
                <a:sym typeface="Symbol" panose="05050102010706020507" pitchFamily="18" charset="2"/>
              </a:rPr>
              <a:t>증명 끝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072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E24997-DE7F-4532-A0F3-23031D4FD06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4313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ko-KR" smtClean="0"/>
              <a:t>Kruskal</a:t>
            </a:r>
            <a:r>
              <a:rPr lang="ko-KR" altLang="en-US" smtClean="0"/>
              <a:t>의 알고리즘</a:t>
            </a:r>
            <a:r>
              <a:rPr lang="en-US" altLang="ko-KR" smtClean="0"/>
              <a:t>(1956)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0" y="976313"/>
            <a:ext cx="8839200" cy="55483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en-US" altLang="ko-KR" sz="1800" i="1" dirty="0" smtClean="0"/>
              <a:t>F</a:t>
            </a:r>
            <a:r>
              <a:rPr lang="en-US" altLang="ko-KR" sz="1800" dirty="0" smtClean="0"/>
              <a:t> := </a:t>
            </a:r>
            <a:r>
              <a:rPr lang="el-GR" altLang="ko-KR" sz="1800" dirty="0" smtClean="0"/>
              <a:t>ϕ</a:t>
            </a:r>
            <a:r>
              <a:rPr lang="en-US" altLang="ko-KR" sz="1800" dirty="0" smtClean="0"/>
              <a:t>;</a:t>
            </a:r>
          </a:p>
          <a:p>
            <a:pPr marL="627063" indent="-268288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서로소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素</a:t>
            </a:r>
            <a:r>
              <a:rPr lang="en-US" altLang="ko-KR" sz="1800" dirty="0" smtClean="0"/>
              <a:t>, disjoint)</a:t>
            </a:r>
            <a:r>
              <a:rPr lang="ko-KR" altLang="en-US" sz="1800" dirty="0" smtClean="0"/>
              <a:t>가 되는 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부분집합 들을 만드는데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각 부분집합 마다 하나의 정점만 가짐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</a:t>
            </a:r>
            <a:r>
              <a:rPr lang="en-US" altLang="ko-KR" sz="1800" dirty="0" smtClean="0"/>
              <a:t>3. </a:t>
            </a:r>
            <a:r>
              <a:rPr lang="en-US" altLang="ko-KR" sz="1800" i="1" dirty="0" smtClean="0"/>
              <a:t>E</a:t>
            </a:r>
            <a:r>
              <a:rPr lang="ko-KR" altLang="en-US" sz="1800" dirty="0" smtClean="0"/>
              <a:t>안에 있는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가중치의 </a:t>
            </a:r>
            <a:r>
              <a:rPr lang="ko-KR" altLang="en-US" sz="1800" dirty="0" err="1" smtClean="0"/>
              <a:t>비내림차순으로</a:t>
            </a:r>
            <a:r>
              <a:rPr lang="ko-KR" altLang="en-US" sz="1800" dirty="0" smtClean="0"/>
              <a:t> 정렬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</a:t>
            </a:r>
            <a:r>
              <a:rPr lang="en-US" altLang="ko-KR" sz="1800" dirty="0" smtClean="0"/>
              <a:t>4. while(</a:t>
            </a:r>
            <a:r>
              <a:rPr lang="ko-KR" altLang="en-US" sz="1800" dirty="0" smtClean="0"/>
              <a:t>답을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구하지 못했음</a:t>
            </a:r>
            <a:r>
              <a:rPr lang="en-US" altLang="ko-KR" sz="1800" dirty="0" smtClean="0"/>
              <a:t>){</a:t>
            </a:r>
            <a:endParaRPr lang="ko-KR" altLang="en-US" sz="1800" dirty="0" smtClean="0"/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	</a:t>
            </a:r>
            <a:r>
              <a:rPr lang="en-US" altLang="ko-KR" sz="1800" dirty="0" smtClean="0"/>
              <a:t>(a) </a:t>
            </a:r>
            <a:r>
              <a:rPr lang="ko-KR" altLang="en-US" sz="1800" b="1" dirty="0" smtClean="0"/>
              <a:t>선정 절차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최소가중치를 갖고 있는 다음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선정</a:t>
            </a:r>
            <a:endParaRPr lang="en-US" altLang="ko-KR" sz="1800" dirty="0" smtClean="0"/>
          </a:p>
          <a:p>
            <a:pPr marL="1255713" indent="-358775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(b) </a:t>
            </a:r>
            <a:r>
              <a:rPr lang="ko-KR" altLang="en-US" sz="1800" b="1" dirty="0" smtClean="0"/>
              <a:t>적정성 점검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만약 선정된 </a:t>
            </a:r>
            <a:r>
              <a:rPr lang="ko-KR" altLang="en-US" sz="1800" dirty="0" err="1" smtClean="0"/>
              <a:t>이음선이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두개의</a:t>
            </a:r>
            <a:r>
              <a:rPr lang="ko-KR" altLang="en-US" sz="1800" dirty="0" smtClean="0"/>
              <a:t> 서로소인 정점을 잇는다면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먼저 그 부분집합을 하나의 집합으로 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다음에 그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</a:t>
            </a:r>
            <a:r>
              <a:rPr lang="en-US" altLang="ko-KR" sz="1800" i="1" dirty="0" smtClean="0"/>
              <a:t>F</a:t>
            </a:r>
            <a:r>
              <a:rPr lang="ko-KR" altLang="en-US" sz="1800" dirty="0" smtClean="0"/>
              <a:t>에 추가한다</a:t>
            </a:r>
            <a:r>
              <a:rPr lang="en-US" altLang="ko-KR" sz="1800" dirty="0" smtClean="0"/>
              <a:t>.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	</a:t>
            </a:r>
            <a:r>
              <a:rPr lang="en-US" altLang="ko-KR" sz="1800" smtClean="0"/>
              <a:t>	(c) </a:t>
            </a:r>
            <a:r>
              <a:rPr lang="ko-KR" altLang="en-US" sz="1800" b="1" dirty="0" smtClean="0"/>
              <a:t>해답 점검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만약 모든 부분집합이 하나의 집합으로 합하여 지면</a:t>
            </a:r>
            <a:r>
              <a:rPr lang="en-US" altLang="ko-KR" sz="1800" dirty="0" smtClean="0"/>
              <a:t>, 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                                   </a:t>
            </a:r>
            <a:r>
              <a:rPr lang="ko-KR" altLang="en-US" sz="1800" dirty="0" smtClean="0"/>
              <a:t>그 때 </a:t>
            </a:r>
            <a:r>
              <a:rPr lang="en-US" altLang="ko-KR" sz="1800" i="1" dirty="0" smtClean="0"/>
              <a:t>T</a:t>
            </a:r>
            <a:r>
              <a:rPr lang="en-US" altLang="ko-KR" sz="1800" dirty="0" smtClean="0"/>
              <a:t> = (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,</a:t>
            </a:r>
            <a:r>
              <a:rPr lang="en-US" altLang="ko-KR" sz="1800" i="1" dirty="0" smtClean="0"/>
              <a:t>F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가 </a:t>
            </a:r>
            <a:r>
              <a:rPr lang="ko-KR" altLang="en-US" sz="1800" dirty="0" err="1" smtClean="0"/>
              <a:t>최소비용신장트리</a:t>
            </a:r>
            <a:r>
              <a:rPr lang="en-US" altLang="ko-KR" sz="1800" dirty="0" smtClean="0"/>
              <a:t>.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          }</a:t>
            </a: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AD5C41-305E-46D4-A8D3-056CD4CE6A54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6"/>
          <a:stretch>
            <a:fillRect/>
          </a:stretch>
        </p:blipFill>
        <p:spPr bwMode="auto">
          <a:xfrm>
            <a:off x="611188" y="2246313"/>
            <a:ext cx="5616575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0FC486-09B9-4547-9D37-51EFF3C60C6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32772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34" b="68269"/>
          <a:stretch>
            <a:fillRect/>
          </a:stretch>
        </p:blipFill>
        <p:spPr bwMode="auto">
          <a:xfrm>
            <a:off x="611188" y="325438"/>
            <a:ext cx="1728787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8" b="68269"/>
          <a:stretch>
            <a:fillRect/>
          </a:stretch>
        </p:blipFill>
        <p:spPr bwMode="auto">
          <a:xfrm>
            <a:off x="5011738" y="225425"/>
            <a:ext cx="168433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5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r="34898" b="83536"/>
          <a:stretch>
            <a:fillRect/>
          </a:stretch>
        </p:blipFill>
        <p:spPr bwMode="auto">
          <a:xfrm>
            <a:off x="2471184" y="45534"/>
            <a:ext cx="1861897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그림 6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19992" r="34898" b="68269"/>
          <a:stretch>
            <a:fillRect/>
          </a:stretch>
        </p:blipFill>
        <p:spPr bwMode="auto">
          <a:xfrm>
            <a:off x="2448518" y="1459999"/>
            <a:ext cx="179586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1"/>
          <p:cNvSpPr txBox="1">
            <a:spLocks noChangeArrowheads="1"/>
          </p:cNvSpPr>
          <p:nvPr/>
        </p:nvSpPr>
        <p:spPr bwMode="auto">
          <a:xfrm>
            <a:off x="3101878" y="1128713"/>
            <a:ext cx="687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E020C"/>
                </a:solidFill>
                <a:latin typeface="굴림" panose="020B0600000101010101" pitchFamily="50" charset="-127"/>
                <a:cs typeface="Times New Roman" panose="02020603050405020304" pitchFamily="18" charset="0"/>
              </a:rPr>
              <a:t>(v2, v3) 3</a:t>
            </a:r>
            <a:endParaRPr lang="ko-KR" altLang="en-US" sz="1000" dirty="0">
              <a:solidFill>
                <a:srgbClr val="3E020C"/>
              </a:solidFill>
              <a:latin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E020C"/>
                </a:solidFill>
                <a:latin typeface="굴림" panose="020B0600000101010101" pitchFamily="50" charset="-127"/>
                <a:cs typeface="Times New Roman" panose="02020603050405020304" pitchFamily="18" charset="0"/>
              </a:rPr>
              <a:t>(v3, v4) 4</a:t>
            </a:r>
            <a:endParaRPr lang="ko-KR" altLang="en-US" sz="1000" dirty="0">
              <a:solidFill>
                <a:srgbClr val="3E020C"/>
              </a:solidFill>
              <a:latin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525" y="5589588"/>
            <a:ext cx="2168525" cy="33813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(2,3)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사이클을 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만듬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624693" y="3371850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s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7527472" y="3371850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68923" y="366576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Arial" panose="020B0604020202020204" pitchFamily="34" charset="0"/>
                <a:ea typeface="맑은 고딕" panose="020B0503020000020004" pitchFamily="50" charset="-127"/>
              </a:rPr>
              <a:t>출발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1702" y="366576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</a:rPr>
              <a:t>도착</a:t>
            </a:r>
          </a:p>
        </p:txBody>
      </p:sp>
      <p:sp>
        <p:nvSpPr>
          <p:cNvPr id="7" name="타원 6"/>
          <p:cNvSpPr/>
          <p:nvPr/>
        </p:nvSpPr>
        <p:spPr>
          <a:xfrm>
            <a:off x="2808515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808515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2808515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3921559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3921559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3921559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044090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5044090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5044090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6166620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6166620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6166620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0" name="직선 화살표 연결선 19"/>
          <p:cNvCxnSpPr>
            <a:stCxn id="3" idx="7"/>
            <a:endCxn id="7" idx="2"/>
          </p:cNvCxnSpPr>
          <p:nvPr/>
        </p:nvCxnSpPr>
        <p:spPr>
          <a:xfrm flipV="1">
            <a:off x="1910408" y="2820761"/>
            <a:ext cx="898107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3" idx="6"/>
            <a:endCxn id="8" idx="2"/>
          </p:cNvCxnSpPr>
          <p:nvPr/>
        </p:nvCxnSpPr>
        <p:spPr>
          <a:xfrm flipV="1">
            <a:off x="1959429" y="3514726"/>
            <a:ext cx="849086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" idx="5"/>
            <a:endCxn id="9" idx="2"/>
          </p:cNvCxnSpPr>
          <p:nvPr/>
        </p:nvCxnSpPr>
        <p:spPr>
          <a:xfrm>
            <a:off x="1910408" y="3622722"/>
            <a:ext cx="898107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6"/>
            <a:endCxn id="10" idx="2"/>
          </p:cNvCxnSpPr>
          <p:nvPr/>
        </p:nvCxnSpPr>
        <p:spPr>
          <a:xfrm>
            <a:off x="3110593" y="2820761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6"/>
            <a:endCxn id="11" idx="2"/>
          </p:cNvCxnSpPr>
          <p:nvPr/>
        </p:nvCxnSpPr>
        <p:spPr>
          <a:xfrm>
            <a:off x="3110593" y="3514725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12" idx="2"/>
          </p:cNvCxnSpPr>
          <p:nvPr/>
        </p:nvCxnSpPr>
        <p:spPr>
          <a:xfrm>
            <a:off x="3110593" y="4208690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" idx="6"/>
            <a:endCxn id="13" idx="2"/>
          </p:cNvCxnSpPr>
          <p:nvPr/>
        </p:nvCxnSpPr>
        <p:spPr>
          <a:xfrm>
            <a:off x="4223637" y="282076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6"/>
            <a:endCxn id="14" idx="2"/>
          </p:cNvCxnSpPr>
          <p:nvPr/>
        </p:nvCxnSpPr>
        <p:spPr>
          <a:xfrm>
            <a:off x="4223637" y="3514725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2" idx="6"/>
            <a:endCxn id="15" idx="2"/>
          </p:cNvCxnSpPr>
          <p:nvPr/>
        </p:nvCxnSpPr>
        <p:spPr>
          <a:xfrm>
            <a:off x="4223637" y="420869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6"/>
            <a:endCxn id="16" idx="2"/>
          </p:cNvCxnSpPr>
          <p:nvPr/>
        </p:nvCxnSpPr>
        <p:spPr>
          <a:xfrm>
            <a:off x="5346167" y="282076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4" idx="6"/>
            <a:endCxn id="17" idx="2"/>
          </p:cNvCxnSpPr>
          <p:nvPr/>
        </p:nvCxnSpPr>
        <p:spPr>
          <a:xfrm>
            <a:off x="5346167" y="3514725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5" idx="6"/>
            <a:endCxn id="18" idx="2"/>
          </p:cNvCxnSpPr>
          <p:nvPr/>
        </p:nvCxnSpPr>
        <p:spPr>
          <a:xfrm>
            <a:off x="5346167" y="420869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6"/>
            <a:endCxn id="4" idx="1"/>
          </p:cNvCxnSpPr>
          <p:nvPr/>
        </p:nvCxnSpPr>
        <p:spPr>
          <a:xfrm>
            <a:off x="6468698" y="2820761"/>
            <a:ext cx="1107795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7" idx="6"/>
            <a:endCxn id="4" idx="2"/>
          </p:cNvCxnSpPr>
          <p:nvPr/>
        </p:nvCxnSpPr>
        <p:spPr>
          <a:xfrm>
            <a:off x="6468698" y="3514726"/>
            <a:ext cx="1058774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6"/>
            <a:endCxn id="4" idx="3"/>
          </p:cNvCxnSpPr>
          <p:nvPr/>
        </p:nvCxnSpPr>
        <p:spPr>
          <a:xfrm flipV="1">
            <a:off x="6468698" y="3622722"/>
            <a:ext cx="1107795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5747" y="5418241"/>
            <a:ext cx="8212505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만일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출발지점에서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100, 1, 5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중 제일 가까운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를 선택한다면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최적해를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 못 찾음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95760" y="2741339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5143" y="3189891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61127" y="394855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90789" y="3181413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52167" y="318964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74698" y="3208755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62612" y="322445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04416" y="2479638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72000" y="2479638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57398" y="247836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05255" y="274133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404417" y="4227911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4227911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57398" y="4226632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98079" y="391570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6228" y="209384"/>
            <a:ext cx="75855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탐욕적 알고리즘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]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출발지점에서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다음으로 직접 갈 수 있는 지점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kern="100" dirty="0" err="1">
                <a:solidFill>
                  <a:srgbClr val="000000"/>
                </a:solidFill>
                <a:latin typeface="+mn-ea"/>
              </a:rPr>
              <a:t>노드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중 가장 가까운 지점을 찾는다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그 지점으로 이동한 후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도착지점에 도달할 때 까지 같은 방법을 수행한다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44893" y="2228170"/>
            <a:ext cx="4956133" cy="2563586"/>
          </a:xfrm>
          <a:prstGeom prst="roundRect">
            <a:avLst/>
          </a:prstGeom>
          <a:solidFill>
            <a:schemeClr val="tx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6691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7D0989-5544-469B-9AB2-9DB247AC75D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3795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6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7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8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9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800" name="타원 7"/>
          <p:cNvSpPr>
            <a:spLocks noChangeArrowheads="1"/>
          </p:cNvSpPr>
          <p:nvPr/>
        </p:nvSpPr>
        <p:spPr bwMode="auto">
          <a:xfrm>
            <a:off x="6932613" y="3049588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33801" name="직선 연결선 9"/>
          <p:cNvCxnSpPr>
            <a:cxnSpLocks noChangeShapeType="1"/>
            <a:stCxn id="33796" idx="3"/>
            <a:endCxn id="33795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2" name="직선 연결선 11"/>
          <p:cNvCxnSpPr>
            <a:cxnSpLocks noChangeShapeType="1"/>
            <a:stCxn id="33795" idx="5"/>
            <a:endCxn id="33797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직선 연결선 13"/>
          <p:cNvCxnSpPr>
            <a:cxnSpLocks noChangeShapeType="1"/>
            <a:stCxn id="33797" idx="0"/>
            <a:endCxn id="33796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직선 연결선 15"/>
          <p:cNvCxnSpPr>
            <a:cxnSpLocks noChangeShapeType="1"/>
            <a:stCxn id="33796" idx="6"/>
            <a:endCxn id="33798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5" name="직선 연결선 17"/>
          <p:cNvCxnSpPr>
            <a:cxnSpLocks noChangeShapeType="1"/>
            <a:stCxn id="33798" idx="4"/>
            <a:endCxn id="33799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직선 연결선 19"/>
          <p:cNvCxnSpPr>
            <a:cxnSpLocks noChangeShapeType="1"/>
            <a:stCxn id="33797" idx="6"/>
            <a:endCxn id="33799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직선 연결선 21"/>
          <p:cNvCxnSpPr>
            <a:cxnSpLocks noChangeShapeType="1"/>
            <a:stCxn id="33799" idx="7"/>
            <a:endCxn id="33800" idx="3"/>
          </p:cNvCxnSpPr>
          <p:nvPr/>
        </p:nvCxnSpPr>
        <p:spPr bwMode="auto">
          <a:xfrm flipV="1">
            <a:off x="5651500" y="3357563"/>
            <a:ext cx="133350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8" name="직선 연결선 23"/>
          <p:cNvCxnSpPr>
            <a:cxnSpLocks noChangeShapeType="1"/>
            <a:stCxn id="33800" idx="1"/>
            <a:endCxn id="33798" idx="6"/>
          </p:cNvCxnSpPr>
          <p:nvPr/>
        </p:nvCxnSpPr>
        <p:spPr bwMode="auto">
          <a:xfrm flipH="1" flipV="1">
            <a:off x="5708650" y="2111375"/>
            <a:ext cx="1276350" cy="9906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9" name="직선 연결선 25"/>
          <p:cNvCxnSpPr>
            <a:cxnSpLocks noChangeShapeType="1"/>
            <a:stCxn id="33796" idx="5"/>
            <a:endCxn id="33799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0" name="직선 연결선 27"/>
          <p:cNvCxnSpPr>
            <a:cxnSpLocks noChangeShapeType="1"/>
            <a:stCxn id="33798" idx="3"/>
            <a:endCxn id="33797" idx="7"/>
          </p:cNvCxnSpPr>
          <p:nvPr/>
        </p:nvCxnSpPr>
        <p:spPr bwMode="auto">
          <a:xfrm flipH="1">
            <a:off x="3759200" y="2238375"/>
            <a:ext cx="1641475" cy="18002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33675" y="37766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7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9625" y="293687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513" y="22304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30950" y="35861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304800"/>
            <a:ext cx="8839200" cy="5943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</a:t>
            </a:r>
            <a:r>
              <a:rPr lang="en-US" altLang="ko-KR" sz="1600" b="1" smtClean="0">
                <a:latin typeface="Courier New" panose="02070309020205020404" pitchFamily="49" charset="0"/>
              </a:rPr>
              <a:t>void</a:t>
            </a:r>
            <a:r>
              <a:rPr lang="en-US" altLang="ko-KR" sz="1600" smtClean="0">
                <a:latin typeface="Courier New" panose="02070309020205020404" pitchFamily="49" charset="0"/>
              </a:rPr>
              <a:t> kruskal(</a:t>
            </a:r>
            <a:r>
              <a:rPr lang="en-US" altLang="ko-KR" sz="1600" b="1" smtClean="0">
                <a:latin typeface="Courier New" panose="02070309020205020404" pitchFamily="49" charset="0"/>
              </a:rPr>
              <a:t>int</a:t>
            </a:r>
            <a:r>
              <a:rPr lang="en-US" altLang="ko-KR" sz="1600" smtClean="0">
                <a:latin typeface="Courier New" panose="02070309020205020404" pitchFamily="49" charset="0"/>
              </a:rPr>
              <a:t> n, </a:t>
            </a:r>
            <a:r>
              <a:rPr lang="en-US" altLang="ko-KR" sz="1600" b="1" smtClean="0">
                <a:latin typeface="Courier New" panose="02070309020205020404" pitchFamily="49" charset="0"/>
              </a:rPr>
              <a:t>int</a:t>
            </a:r>
            <a:r>
              <a:rPr lang="en-US" altLang="ko-KR" sz="1600" smtClean="0">
                <a:latin typeface="Courier New" panose="02070309020205020404" pitchFamily="49" charset="0"/>
              </a:rPr>
              <a:t> m,	   // </a:t>
            </a:r>
            <a:r>
              <a:rPr lang="ko-KR" altLang="en-US" sz="1600" smtClean="0">
                <a:latin typeface="Courier New" panose="02070309020205020404" pitchFamily="49" charset="0"/>
              </a:rPr>
              <a:t>입력</a:t>
            </a:r>
            <a:r>
              <a:rPr lang="en-US" altLang="ko-KR" sz="1600" smtClean="0">
                <a:latin typeface="Courier New" panose="02070309020205020404" pitchFamily="49" charset="0"/>
              </a:rPr>
              <a:t>: </a:t>
            </a:r>
            <a:r>
              <a:rPr lang="ko-KR" altLang="en-US" sz="1600" smtClean="0">
                <a:latin typeface="Courier New" panose="02070309020205020404" pitchFamily="49" charset="0"/>
              </a:rPr>
              <a:t>정점의 수 </a:t>
            </a:r>
            <a:r>
              <a:rPr lang="en-US" altLang="ko-KR" sz="1600" smtClean="0">
                <a:latin typeface="Courier New" panose="02070309020205020404" pitchFamily="49" charset="0"/>
              </a:rPr>
              <a:t>n, </a:t>
            </a:r>
            <a:r>
              <a:rPr lang="ko-KR" altLang="en-US" sz="1600" smtClean="0">
                <a:latin typeface="Courier New" panose="02070309020205020404" pitchFamily="49" charset="0"/>
              </a:rPr>
              <a:t>에지의 수 </a:t>
            </a:r>
            <a:r>
              <a:rPr lang="en-US" altLang="ko-KR" sz="1600" smtClean="0">
                <a:latin typeface="Courier New" panose="02070309020205020404" pitchFamily="49" charset="0"/>
              </a:rPr>
              <a:t>m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       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600" smtClean="0">
                <a:latin typeface="Courier New" panose="02070309020205020404" pitchFamily="49" charset="0"/>
              </a:rPr>
              <a:t> E,  // </a:t>
            </a:r>
            <a:r>
              <a:rPr lang="ko-KR" altLang="en-US" sz="1600" smtClean="0">
                <a:latin typeface="Courier New" panose="02070309020205020404" pitchFamily="49" charset="0"/>
              </a:rPr>
              <a:t>입력</a:t>
            </a:r>
            <a:r>
              <a:rPr lang="en-US" altLang="ko-KR" sz="1600" smtClean="0">
                <a:latin typeface="Courier New" panose="02070309020205020404" pitchFamily="49" charset="0"/>
              </a:rPr>
              <a:t>: </a:t>
            </a:r>
            <a:r>
              <a:rPr lang="ko-KR" altLang="en-US" sz="1600" smtClean="0">
                <a:latin typeface="Courier New" panose="02070309020205020404" pitchFamily="49" charset="0"/>
              </a:rPr>
              <a:t>가중치를 포함한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600" smtClean="0">
                <a:latin typeface="Courier New" panose="02070309020205020404" pitchFamily="49" charset="0"/>
              </a:rPr>
              <a:t>		      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600" smtClean="0">
                <a:latin typeface="Courier New" panose="02070309020205020404" pitchFamily="49" charset="0"/>
              </a:rPr>
              <a:t>F) {// </a:t>
            </a:r>
            <a:r>
              <a:rPr lang="ko-KR" altLang="en-US" sz="1600" smtClean="0">
                <a:latin typeface="Courier New" panose="02070309020205020404" pitchFamily="49" charset="0"/>
              </a:rPr>
              <a:t>출력</a:t>
            </a:r>
            <a:r>
              <a:rPr lang="en-US" altLang="ko-KR" sz="1600" smtClean="0">
                <a:latin typeface="Courier New" panose="02070309020205020404" pitchFamily="49" charset="0"/>
              </a:rPr>
              <a:t>: MST</a:t>
            </a:r>
            <a:r>
              <a:rPr lang="ko-KR" altLang="en-US" sz="1600" smtClean="0">
                <a:latin typeface="Courier New" panose="02070309020205020404" pitchFamily="49" charset="0"/>
              </a:rPr>
              <a:t>를 이루는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index</a:t>
            </a:r>
            <a:r>
              <a:rPr lang="en-US" altLang="ko-KR" sz="1600" smtClean="0">
                <a:latin typeface="Courier New" panose="02070309020205020404" pitchFamily="49" charset="0"/>
              </a:rPr>
              <a:t> i, j;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set_pointer</a:t>
            </a:r>
            <a:r>
              <a:rPr lang="en-US" altLang="ko-KR" sz="1600" smtClean="0">
                <a:latin typeface="Courier New" panose="02070309020205020404" pitchFamily="49" charset="0"/>
              </a:rPr>
              <a:t> p, q;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edge</a:t>
            </a:r>
            <a:r>
              <a:rPr lang="en-US" altLang="ko-KR" sz="1600" smtClean="0">
                <a:latin typeface="Courier New" panose="02070309020205020404" pitchFamily="49" charset="0"/>
              </a:rPr>
              <a:t> e;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E</a:t>
            </a:r>
            <a:r>
              <a:rPr lang="ko-KR" altLang="en-US" sz="1600" smtClean="0">
                <a:latin typeface="Courier New" panose="02070309020205020404" pitchFamily="49" charset="0"/>
              </a:rPr>
              <a:t>에 속한 </a:t>
            </a:r>
            <a:r>
              <a:rPr lang="en-US" altLang="ko-KR" sz="1600" smtClean="0">
                <a:latin typeface="Courier New" panose="02070309020205020404" pitchFamily="49" charset="0"/>
              </a:rPr>
              <a:t>m</a:t>
            </a:r>
            <a:r>
              <a:rPr lang="ko-KR" altLang="en-US" sz="1600" smtClean="0">
                <a:latin typeface="Courier New" panose="02070309020205020404" pitchFamily="49" charset="0"/>
              </a:rPr>
              <a:t>개의 이음선을 가중치의 비내림차순으로 정렬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F = </a:t>
            </a:r>
            <a:r>
              <a:rPr lang="el-GR" altLang="ko-KR" sz="1600" smtClean="0"/>
              <a:t>ϕ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initial(n);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while</a:t>
            </a:r>
            <a:r>
              <a:rPr lang="en-US" altLang="ko-KR" sz="1600" smtClean="0">
                <a:latin typeface="Courier New" panose="02070309020205020404" pitchFamily="49" charset="0"/>
              </a:rPr>
              <a:t> (F</a:t>
            </a:r>
            <a:r>
              <a:rPr lang="ko-KR" altLang="en-US" sz="160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1600" smtClean="0">
                <a:latin typeface="Courier New" panose="02070309020205020404" pitchFamily="49" charset="0"/>
              </a:rPr>
              <a:t>n-1</a:t>
            </a:r>
            <a:r>
              <a:rPr lang="ko-KR" altLang="en-US" sz="1600" smtClean="0">
                <a:latin typeface="Courier New" panose="02070309020205020404" pitchFamily="49" charset="0"/>
              </a:rPr>
              <a:t>보다 작다</a:t>
            </a:r>
            <a:r>
              <a:rPr lang="en-US" altLang="ko-KR" sz="1600" smtClean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e = </a:t>
            </a:r>
            <a:r>
              <a:rPr lang="ko-KR" altLang="en-US" sz="1600" smtClean="0">
                <a:latin typeface="Courier New" panose="02070309020205020404" pitchFamily="49" charset="0"/>
              </a:rPr>
              <a:t>아직 점검하지 않은 최소의 가중치를 가진 이음선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(i, j) = e</a:t>
            </a:r>
            <a:r>
              <a:rPr lang="ko-KR" altLang="en-US" sz="1600" smtClean="0">
                <a:latin typeface="Courier New" panose="02070309020205020404" pitchFamily="49" charset="0"/>
              </a:rPr>
              <a:t>를 이루는 양쪽 정점의 인덱스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p = find(i);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q = find(j);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if (!equal(p,q)) 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  merge(p,q);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	 e</a:t>
            </a:r>
            <a:r>
              <a:rPr lang="ko-KR" altLang="en-US" sz="1600" smtClean="0">
                <a:latin typeface="Courier New" panose="02070309020205020404" pitchFamily="49" charset="0"/>
              </a:rPr>
              <a:t>를 </a:t>
            </a:r>
            <a:r>
              <a:rPr lang="en-US" altLang="ko-KR" sz="1600" smtClean="0">
                <a:latin typeface="Courier New" panose="02070309020205020404" pitchFamily="49" charset="0"/>
              </a:rPr>
              <a:t>F</a:t>
            </a:r>
            <a:r>
              <a:rPr lang="ko-KR" altLang="en-US" sz="1600" smtClean="0">
                <a:latin typeface="Courier New" panose="02070309020205020404" pitchFamily="49" charset="0"/>
              </a:rPr>
              <a:t>에 추가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34819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0BF576-C631-4D5C-B604-0DD395B6CDB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4820" name="직사각형 5"/>
          <p:cNvSpPr>
            <a:spLocks noChangeArrowheads="1"/>
          </p:cNvSpPr>
          <p:nvPr/>
        </p:nvSpPr>
        <p:spPr bwMode="auto">
          <a:xfrm>
            <a:off x="285750" y="285750"/>
            <a:ext cx="8358188" cy="592931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이등변 삼각형 35"/>
          <p:cNvSpPr/>
          <p:nvPr/>
        </p:nvSpPr>
        <p:spPr bwMode="auto">
          <a:xfrm>
            <a:off x="5386388" y="4672013"/>
            <a:ext cx="1689100" cy="1374775"/>
          </a:xfrm>
          <a:prstGeom prst="triangl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4" name="이등변 삼각형 33"/>
          <p:cNvSpPr/>
          <p:nvPr/>
        </p:nvSpPr>
        <p:spPr bwMode="auto">
          <a:xfrm>
            <a:off x="2492375" y="5332413"/>
            <a:ext cx="658813" cy="58420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" name="이등변 삼각형 1"/>
          <p:cNvSpPr/>
          <p:nvPr/>
        </p:nvSpPr>
        <p:spPr bwMode="auto">
          <a:xfrm>
            <a:off x="1236663" y="5176838"/>
            <a:ext cx="803275" cy="1017587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428625"/>
            <a:ext cx="8839200" cy="3714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b="1" u="sng" dirty="0" err="1" smtClean="0"/>
              <a:t>서로소</a:t>
            </a:r>
            <a:r>
              <a:rPr lang="ko-KR" altLang="en-US" b="1" u="sng" dirty="0" smtClean="0"/>
              <a:t> 집합 추상 </a:t>
            </a:r>
            <a:r>
              <a:rPr lang="ko-KR" altLang="en-US" b="1" u="sng" dirty="0" err="1" smtClean="0"/>
              <a:t>데이타타입</a:t>
            </a:r>
            <a:r>
              <a:rPr lang="en-US" altLang="ko-KR" b="1" u="sng" dirty="0" smtClean="0"/>
              <a:t>(disjoint set abstract data type)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index 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;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err="1" smtClean="0"/>
              <a:t>set_pointer</a:t>
            </a:r>
            <a:r>
              <a:rPr lang="en-US" altLang="ko-KR" dirty="0" smtClean="0"/>
              <a:t> p, q;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initial(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):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서로소</a:t>
            </a:r>
            <a:r>
              <a:rPr lang="ko-KR" altLang="en-US" dirty="0" smtClean="0"/>
              <a:t> 부분집합을 초기화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집합에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사이의 인덱스가 정확히 하나 포함됨</a:t>
            </a:r>
            <a:r>
              <a:rPr lang="en-US" altLang="ko-KR" dirty="0" smtClean="0"/>
              <a:t>)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p = find(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인덱스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가 포함된 집합의 포인터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넘겨줌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union(p, q): </a:t>
            </a:r>
            <a:r>
              <a:rPr lang="ko-KR" altLang="en-US" dirty="0" smtClean="0"/>
              <a:t>두 개의 집합을 가리키는 </a:t>
            </a: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q</a:t>
            </a:r>
            <a:r>
              <a:rPr lang="ko-KR" altLang="en-US" dirty="0" smtClean="0"/>
              <a:t>를 합병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equal(p, q): 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q</a:t>
            </a:r>
            <a:r>
              <a:rPr lang="ko-KR" altLang="en-US" dirty="0" smtClean="0"/>
              <a:t>가 같은 집합을 가리키면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넘겨줌</a:t>
            </a:r>
          </a:p>
        </p:txBody>
      </p:sp>
      <p:sp>
        <p:nvSpPr>
          <p:cNvPr id="35846" name="슬라이드 번호 개체 틀 3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E1EA28-AF8D-4643-A37E-EC9C2DB6531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35847" name="그룹 20"/>
          <p:cNvGrpSpPr>
            <a:grpSpLocks/>
          </p:cNvGrpSpPr>
          <p:nvPr/>
        </p:nvGrpSpPr>
        <p:grpSpPr bwMode="auto">
          <a:xfrm>
            <a:off x="1214438" y="3786188"/>
            <a:ext cx="2870200" cy="771525"/>
            <a:chOff x="1344220" y="4228366"/>
            <a:chExt cx="3043448" cy="919365"/>
          </a:xfrm>
        </p:grpSpPr>
        <p:sp>
          <p:nvSpPr>
            <p:cNvPr id="35863" name="타원 6"/>
            <p:cNvSpPr>
              <a:spLocks noChangeArrowheads="1"/>
            </p:cNvSpPr>
            <p:nvPr/>
          </p:nvSpPr>
          <p:spPr bwMode="auto">
            <a:xfrm>
              <a:off x="1415681" y="4228772"/>
              <a:ext cx="500062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1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5864" name="타원 7"/>
            <p:cNvSpPr>
              <a:spLocks noChangeArrowheads="1"/>
            </p:cNvSpPr>
            <p:nvPr/>
          </p:nvSpPr>
          <p:spPr bwMode="auto">
            <a:xfrm>
              <a:off x="2071688" y="4228772"/>
              <a:ext cx="500062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2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5865" name="타원 8"/>
            <p:cNvSpPr>
              <a:spLocks noChangeArrowheads="1"/>
            </p:cNvSpPr>
            <p:nvPr/>
          </p:nvSpPr>
          <p:spPr bwMode="auto">
            <a:xfrm>
              <a:off x="2740967" y="4228366"/>
              <a:ext cx="500063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3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3815338" y="4232149"/>
              <a:ext cx="499946" cy="501299"/>
            </a:xfrm>
            <a:prstGeom prst="ellipse">
              <a:avLst/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latin typeface="+mn-lt"/>
                </a:rPr>
                <a:t>n</a:t>
              </a:r>
              <a:endParaRPr lang="ko-KR" altLang="en-US" sz="2000" i="1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41325" y="4300251"/>
              <a:ext cx="568963" cy="3707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......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44220" y="4858301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716" y="4858301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294" y="4862084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54739" y="4852626"/>
              <a:ext cx="632929" cy="2856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i="1" dirty="0">
                  <a:solidFill>
                    <a:srgbClr val="3E020C"/>
                  </a:solidFill>
                  <a:latin typeface="+mn-lt"/>
                </a:rPr>
                <a:t>n</a:t>
              </a:r>
              <a:endParaRPr lang="ko-KR" altLang="en-US" sz="1400" i="1" dirty="0">
                <a:solidFill>
                  <a:srgbClr val="3E020C"/>
                </a:solidFill>
                <a:latin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6250" y="4071938"/>
            <a:ext cx="1020763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/>
              <a:t>initial(</a:t>
            </a:r>
            <a:r>
              <a:rPr lang="en-US" altLang="ko-KR" sz="1600" i="1" dirty="0">
                <a:latin typeface="+mn-lt"/>
              </a:rPr>
              <a:t>n</a:t>
            </a:r>
            <a:r>
              <a:rPr lang="en-US" altLang="ko-KR" sz="1600" dirty="0"/>
              <a:t>):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49" name="타원 23"/>
          <p:cNvSpPr>
            <a:spLocks noChangeArrowheads="1"/>
          </p:cNvSpPr>
          <p:nvPr/>
        </p:nvSpPr>
        <p:spPr bwMode="auto">
          <a:xfrm>
            <a:off x="5981700" y="4549775"/>
            <a:ext cx="428625" cy="357188"/>
          </a:xfrm>
          <a:prstGeom prst="ellipse">
            <a:avLst/>
          </a:prstGeom>
          <a:solidFill>
            <a:srgbClr val="99FF99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36000" rIns="3600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p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35850" name="타원 24"/>
          <p:cNvSpPr>
            <a:spLocks noChangeArrowheads="1"/>
          </p:cNvSpPr>
          <p:nvPr/>
        </p:nvSpPr>
        <p:spPr bwMode="auto">
          <a:xfrm>
            <a:off x="6053138" y="5502275"/>
            <a:ext cx="357187" cy="357188"/>
          </a:xfrm>
          <a:prstGeom prst="ellipse">
            <a:avLst/>
          </a:prstGeom>
          <a:solidFill>
            <a:srgbClr val="00B0F0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36000" rIns="3600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i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cxnSp>
        <p:nvCxnSpPr>
          <p:cNvPr id="35851" name="직선 연결선 33"/>
          <p:cNvCxnSpPr>
            <a:cxnSpLocks noChangeShapeType="1"/>
            <a:stCxn id="35850" idx="0"/>
          </p:cNvCxnSpPr>
          <p:nvPr/>
        </p:nvCxnSpPr>
        <p:spPr bwMode="auto">
          <a:xfrm rot="16200000" flipV="1">
            <a:off x="6072188" y="5343525"/>
            <a:ext cx="142875" cy="1746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직선 연결선 37"/>
          <p:cNvCxnSpPr>
            <a:cxnSpLocks noChangeShapeType="1"/>
          </p:cNvCxnSpPr>
          <p:nvPr/>
        </p:nvCxnSpPr>
        <p:spPr bwMode="auto">
          <a:xfrm flipV="1">
            <a:off x="6056313" y="5287963"/>
            <a:ext cx="357187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직선 연결선 39"/>
          <p:cNvCxnSpPr>
            <a:cxnSpLocks noChangeShapeType="1"/>
          </p:cNvCxnSpPr>
          <p:nvPr/>
        </p:nvCxnSpPr>
        <p:spPr bwMode="auto">
          <a:xfrm rot="10800000">
            <a:off x="6056313" y="5216525"/>
            <a:ext cx="357187" cy="714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직선 연결선 41"/>
          <p:cNvCxnSpPr>
            <a:cxnSpLocks noChangeShapeType="1"/>
          </p:cNvCxnSpPr>
          <p:nvPr/>
        </p:nvCxnSpPr>
        <p:spPr bwMode="auto">
          <a:xfrm flipV="1">
            <a:off x="6056313" y="5059363"/>
            <a:ext cx="354012" cy="1571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직선 화살표 연결선 43"/>
          <p:cNvCxnSpPr>
            <a:cxnSpLocks noChangeShapeType="1"/>
            <a:endCxn id="35849" idx="4"/>
          </p:cNvCxnSpPr>
          <p:nvPr/>
        </p:nvCxnSpPr>
        <p:spPr bwMode="auto">
          <a:xfrm flipH="1" flipV="1">
            <a:off x="6196013" y="4906963"/>
            <a:ext cx="214312" cy="1428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/>
          <p:cNvSpPr txBox="1"/>
          <p:nvPr/>
        </p:nvSpPr>
        <p:spPr bwMode="auto">
          <a:xfrm>
            <a:off x="5770563" y="6288088"/>
            <a:ext cx="1108075" cy="314325"/>
          </a:xfrm>
          <a:prstGeom prst="rect">
            <a:avLst/>
          </a:prstGeom>
          <a:noFill/>
        </p:spPr>
        <p:txBody>
          <a:bodyPr wrap="none" lIns="36000" rIns="36000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/>
              <a:t>p = find(</a:t>
            </a:r>
            <a:r>
              <a:rPr lang="en-US" altLang="ko-KR" sz="1600" i="1" dirty="0" err="1">
                <a:latin typeface="+mn-lt"/>
              </a:rPr>
              <a:t>i</a:t>
            </a:r>
            <a:r>
              <a:rPr lang="en-US" altLang="ko-KR" sz="1600" dirty="0"/>
              <a:t>):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57" name="타원 51"/>
          <p:cNvSpPr>
            <a:spLocks noChangeArrowheads="1"/>
          </p:cNvSpPr>
          <p:nvPr/>
        </p:nvSpPr>
        <p:spPr bwMode="auto">
          <a:xfrm>
            <a:off x="1465263" y="4981575"/>
            <a:ext cx="346075" cy="357188"/>
          </a:xfrm>
          <a:prstGeom prst="ellipse">
            <a:avLst/>
          </a:prstGeom>
          <a:solidFill>
            <a:srgbClr val="99FF99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p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0606" y="6364288"/>
            <a:ext cx="290353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1600" dirty="0"/>
              <a:t>merge(p, </a:t>
            </a:r>
            <a:r>
              <a:rPr lang="en-US" altLang="ko-KR" sz="1600"/>
              <a:t>q</a:t>
            </a:r>
            <a:r>
              <a:rPr lang="en-US" altLang="ko-KR" sz="1600" smtClean="0"/>
              <a:t>) = union(p,q)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59" name="타원 52"/>
          <p:cNvSpPr>
            <a:spLocks noChangeArrowheads="1"/>
          </p:cNvSpPr>
          <p:nvPr/>
        </p:nvSpPr>
        <p:spPr bwMode="auto">
          <a:xfrm>
            <a:off x="2649538" y="5018088"/>
            <a:ext cx="357187" cy="357187"/>
          </a:xfrm>
          <a:prstGeom prst="ellipse">
            <a:avLst/>
          </a:prstGeom>
          <a:solidFill>
            <a:srgbClr val="00B0F0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q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81213" y="5445125"/>
            <a:ext cx="4286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/>
                <a:ea typeface="맑은 고딕"/>
              </a:rPr>
              <a:t>∪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3550" y="5375275"/>
            <a:ext cx="6397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트리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5862" name="직선 화살표 연결선 4"/>
          <p:cNvCxnSpPr>
            <a:cxnSpLocks noChangeShapeType="1"/>
            <a:endCxn id="2" idx="1"/>
          </p:cNvCxnSpPr>
          <p:nvPr/>
        </p:nvCxnSpPr>
        <p:spPr bwMode="auto">
          <a:xfrm>
            <a:off x="982663" y="5624513"/>
            <a:ext cx="455612" cy="61912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B7B34A-4A80-4FE9-A705-563A7017DA2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088" y="836613"/>
            <a:ext cx="26717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Ackermann’s function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68" name="개체 2"/>
          <p:cNvGraphicFramePr>
            <a:graphicFrameLocks noChangeAspect="1"/>
          </p:cNvGraphicFramePr>
          <p:nvPr/>
        </p:nvGraphicFramePr>
        <p:xfrm>
          <a:off x="1619250" y="1339850"/>
          <a:ext cx="50339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7" name="수식" r:id="rId4" imgW="3314700" imgH="711200" progId="Equation.3">
                  <p:embed/>
                </p:oleObj>
              </mc:Choice>
              <mc:Fallback>
                <p:oleObj name="수식" r:id="rId4" imgW="3314700" imgH="71120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339850"/>
                        <a:ext cx="503396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7450" y="2852738"/>
            <a:ext cx="2189163" cy="1944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A(2,2)=A(1,A(2,1))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A(2,1)=A(1,A(2,0))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A(2,0)=A(1,1)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A(1,1)=A(0,1)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A(0,1)=2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A(1,2)=A(0,A(1,1))=A(0,2)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A(0,2)=3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A(0,3)=4 ……</a:t>
            </a:r>
            <a:endParaRPr lang="ko-KR" altLang="en-US" sz="140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1613" y="2855913"/>
            <a:ext cx="4629150" cy="2778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Extremely fast growing function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A(4,2) is an integer of 19,729 decimal digits.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A(4,0)=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)=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71" name="개체 7"/>
          <p:cNvGraphicFramePr>
            <a:graphicFrameLocks noChangeAspect="1"/>
          </p:cNvGraphicFramePr>
          <p:nvPr/>
        </p:nvGraphicFramePr>
        <p:xfrm>
          <a:off x="5181600" y="4495800"/>
          <a:ext cx="14351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8" name="수식" r:id="rId6" imgW="520474" imgH="342751" progId="Equation.3">
                  <p:embed/>
                </p:oleObj>
              </mc:Choice>
              <mc:Fallback>
                <p:oleObj name="수식" r:id="rId6" imgW="520474" imgH="342751" progId="Equation.3">
                  <p:embed/>
                  <p:pic>
                    <p:nvPicPr>
                      <p:cNvPr id="0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495800"/>
                        <a:ext cx="14351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개체 8"/>
          <p:cNvGraphicFramePr>
            <a:graphicFrameLocks noChangeAspect="1"/>
          </p:cNvGraphicFramePr>
          <p:nvPr/>
        </p:nvGraphicFramePr>
        <p:xfrm>
          <a:off x="5164138" y="3863975"/>
          <a:ext cx="16478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9" name="수식" r:id="rId8" imgW="723586" imgH="228501" progId="Equation.3">
                  <p:embed/>
                </p:oleObj>
              </mc:Choice>
              <mc:Fallback>
                <p:oleObj name="수식" r:id="rId8" imgW="723586" imgH="228501" progId="Equation.3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3863975"/>
                        <a:ext cx="16478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왼쪽 중괄호 9"/>
          <p:cNvSpPr/>
          <p:nvPr/>
        </p:nvSpPr>
        <p:spPr bwMode="auto">
          <a:xfrm rot="1586760">
            <a:off x="5260975" y="4476750"/>
            <a:ext cx="287338" cy="503238"/>
          </a:xfrm>
          <a:prstGeom prst="leftBrac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35525" y="4495800"/>
            <a:ext cx="50641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+2</a:t>
            </a:r>
            <a:endParaRPr lang="ko-KR" altLang="en-US" sz="160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75" name="개체 3"/>
          <p:cNvGraphicFramePr>
            <a:graphicFrameLocks noChangeAspect="1"/>
          </p:cNvGraphicFramePr>
          <p:nvPr/>
        </p:nvGraphicFramePr>
        <p:xfrm>
          <a:off x="4524375" y="281940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0" name="수식" r:id="rId10" imgW="126780" imgH="215526" progId="Equation.3">
                  <p:embed/>
                </p:oleObj>
              </mc:Choice>
              <mc:Fallback>
                <p:oleObj name="수식" r:id="rId10" imgW="126780" imgH="215526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2819400"/>
                        <a:ext cx="1270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개체 5"/>
          <p:cNvGraphicFramePr>
            <a:graphicFrameLocks noChangeAspect="1"/>
          </p:cNvGraphicFramePr>
          <p:nvPr/>
        </p:nvGraphicFramePr>
        <p:xfrm>
          <a:off x="1392238" y="5745163"/>
          <a:ext cx="548798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1" name="수식" r:id="rId12" imgW="4140200" imgH="787400" progId="Equation.3">
                  <p:embed/>
                </p:oleObj>
              </mc:Choice>
              <mc:Fallback>
                <p:oleObj name="수식" r:id="rId12" imgW="4140200" imgH="78740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5745163"/>
                        <a:ext cx="5487987" cy="960437"/>
                      </a:xfrm>
                      <a:prstGeom prst="rect">
                        <a:avLst/>
                      </a:prstGeom>
                      <a:solidFill>
                        <a:srgbClr val="FFFB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7BD331-C70D-49F3-AE10-35A25B20C52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37891" name="개체 6"/>
          <p:cNvGraphicFramePr>
            <a:graphicFrameLocks noChangeAspect="1"/>
          </p:cNvGraphicFramePr>
          <p:nvPr/>
        </p:nvGraphicFramePr>
        <p:xfrm>
          <a:off x="468313" y="1196975"/>
          <a:ext cx="27257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9" name="수식" r:id="rId5" imgW="1460500" imgH="457200" progId="Equation.3">
                  <p:embed/>
                </p:oleObj>
              </mc:Choice>
              <mc:Fallback>
                <p:oleObj name="수식" r:id="rId5" imgW="1460500" imgH="45720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27257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186238" y="1190625"/>
          <a:ext cx="2519362" cy="252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65,536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8313" y="3022600"/>
            <a:ext cx="6683375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= min{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|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≥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},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G(100)=4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grows extremely slowly.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≤ 5 for all “practical” value of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, i.e., for all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≤ 2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65,536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.</a:t>
            </a:r>
            <a:endParaRPr lang="ko-KR" altLang="en-US" sz="2000" baseline="30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19925" y="1190625"/>
          <a:ext cx="1873250" cy="252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G(</a:t>
                      </a:r>
                      <a:r>
                        <a:rPr lang="en-US" altLang="ko-KR" sz="14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3~4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5~16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17~65,536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65,537~2</a:t>
                      </a:r>
                      <a:r>
                        <a:rPr lang="en-US" altLang="ko-KR" sz="1400" baseline="30000" dirty="0" smtClean="0"/>
                        <a:t>65,536</a:t>
                      </a:r>
                      <a:endParaRPr lang="ko-KR" altLang="en-US" sz="1400" baseline="300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0825" y="576263"/>
            <a:ext cx="77914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Ackermann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함수를 단순화 시켜 함수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F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생성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함수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는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F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의 역함수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7946" name="직선 연결선 3"/>
          <p:cNvCxnSpPr>
            <a:cxnSpLocks noChangeShapeType="1"/>
          </p:cNvCxnSpPr>
          <p:nvPr/>
        </p:nvCxnSpPr>
        <p:spPr bwMode="auto">
          <a:xfrm>
            <a:off x="1619250" y="5805488"/>
            <a:ext cx="0" cy="576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47" name="직선 연결선 5"/>
          <p:cNvCxnSpPr>
            <a:cxnSpLocks noChangeShapeType="1"/>
          </p:cNvCxnSpPr>
          <p:nvPr/>
        </p:nvCxnSpPr>
        <p:spPr bwMode="auto">
          <a:xfrm>
            <a:off x="1619250" y="6381750"/>
            <a:ext cx="576103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타원 8"/>
          <p:cNvSpPr/>
          <p:nvPr/>
        </p:nvSpPr>
        <p:spPr bwMode="auto">
          <a:xfrm>
            <a:off x="1747838" y="6357938"/>
            <a:ext cx="71437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6238" y="6513513"/>
            <a:ext cx="26193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2613" y="6513513"/>
            <a:ext cx="26193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955800" y="6278563"/>
            <a:ext cx="71438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2195513" y="620236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2411413" y="6197600"/>
            <a:ext cx="73025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2627313" y="6102350"/>
            <a:ext cx="73025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2843213" y="6097588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03438" y="6523038"/>
            <a:ext cx="26193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1088" y="6523038"/>
            <a:ext cx="2603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2700" y="6510338"/>
            <a:ext cx="26193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59075" y="6510338"/>
            <a:ext cx="26193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92488" y="6518275"/>
            <a:ext cx="339725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15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40138" y="6518275"/>
            <a:ext cx="338137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3516313" y="6102350"/>
            <a:ext cx="71437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8" name="타원 27"/>
          <p:cNvSpPr/>
          <p:nvPr/>
        </p:nvSpPr>
        <p:spPr bwMode="auto">
          <a:xfrm>
            <a:off x="3732213" y="6097588"/>
            <a:ext cx="71437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887788" y="6518275"/>
            <a:ext cx="338137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17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3990975" y="6016625"/>
            <a:ext cx="71438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 bwMode="auto">
          <a:xfrm>
            <a:off x="4206875" y="6011863"/>
            <a:ext cx="71438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2050" y="6505575"/>
            <a:ext cx="5683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65536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300663" y="6011863"/>
            <a:ext cx="71437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5565775" y="5883275"/>
            <a:ext cx="71438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5781675" y="587851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6875463" y="587851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705600" y="6467475"/>
            <a:ext cx="5175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200" baseline="30000" dirty="0">
                <a:solidFill>
                  <a:srgbClr val="3E020C"/>
                </a:solidFill>
                <a:latin typeface="Times New Roman" pitchFamily="18" charset="0"/>
              </a:rPr>
              <a:t>65536</a:t>
            </a:r>
            <a:endParaRPr lang="ko-KR" altLang="en-US" sz="1200" baseline="30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6075" y="6510338"/>
            <a:ext cx="5683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65537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5363" y="5634038"/>
            <a:ext cx="5064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49775" y="576897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59100" y="58642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6988" y="5495925"/>
            <a:ext cx="52228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G(</a:t>
            </a:r>
            <a:r>
              <a:rPr lang="en-US" altLang="ko-KR" sz="1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7888" name="TextBox 37887"/>
          <p:cNvSpPr txBox="1"/>
          <p:nvPr/>
        </p:nvSpPr>
        <p:spPr>
          <a:xfrm>
            <a:off x="7524750" y="6197600"/>
            <a:ext cx="293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25763" y="637857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5138" y="63849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94400" y="63849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328613" y="4448175"/>
            <a:ext cx="8342312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+mj-lt"/>
                <a:cs typeface="Arial" charset="0"/>
              </a:rPr>
              <a:t>n</a:t>
            </a:r>
            <a:r>
              <a:rPr lang="ko-KR" altLang="ko-KR" sz="2000" dirty="0">
                <a:solidFill>
                  <a:srgbClr val="3E020C"/>
                </a:solidFill>
                <a:latin typeface="+mj-lt"/>
                <a:cs typeface="Arial" charset="0"/>
              </a:rPr>
              <a:t> </a:t>
            </a:r>
            <a:r>
              <a:rPr lang="ko-KR" altLang="ko-KR" sz="2000" dirty="0">
                <a:solidFill>
                  <a:srgbClr val="3E020C"/>
                </a:solidFill>
                <a:latin typeface="+mj-lt"/>
              </a:rPr>
              <a:t>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union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and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find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operations take at most O(</a:t>
            </a:r>
            <a:r>
              <a:rPr lang="en-US" altLang="ko-KR" sz="2000" i="1" dirty="0" err="1">
                <a:solidFill>
                  <a:srgbClr val="3E020C"/>
                </a:solidFill>
                <a:latin typeface="+mj-lt"/>
              </a:rPr>
              <a:t>nG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+mj-lt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))) with path compression and weighting union heuristic.</a:t>
            </a:r>
          </a:p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j-lt"/>
              </a:rPr>
              <a:t>superlinear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</a:t>
            </a:r>
            <a:endParaRPr lang="en-US" altLang="ko-KR" sz="2000" dirty="0">
              <a:solidFill>
                <a:srgbClr val="3E020C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-180975" y="1255713"/>
            <a:ext cx="8929688" cy="4549775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단위연산</a:t>
            </a:r>
            <a:r>
              <a:rPr lang="en-US" altLang="ko-KR" sz="1800" dirty="0" smtClean="0"/>
              <a:t>: find, </a:t>
            </a:r>
            <a:r>
              <a:rPr lang="en-US" altLang="ko-KR" sz="1800" dirty="0" err="1" smtClean="0"/>
              <a:t>equal,merge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내에 있는 포인터 이동</a:t>
            </a:r>
            <a:endParaRPr lang="en-US" altLang="ko-KR" sz="1800" dirty="0" smtClean="0"/>
          </a:p>
          <a:p>
            <a:pPr marL="457200" lvl="1" indent="0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</a:t>
            </a:r>
            <a:r>
              <a:rPr lang="ko-KR" altLang="en-US" sz="1800" dirty="0" smtClean="0"/>
              <a:t>또는 데이터 </a:t>
            </a:r>
            <a:r>
              <a:rPr lang="ko-KR" altLang="en-US" sz="1800" dirty="0" err="1" smtClean="0"/>
              <a:t>비교문</a:t>
            </a:r>
            <a:endParaRPr lang="ko-KR" altLang="en-US" sz="1800" dirty="0" smtClean="0"/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입력크기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정점의 수 </a:t>
            </a:r>
            <a:r>
              <a:rPr lang="en-US" altLang="ko-KR" sz="1800" i="1" dirty="0" smtClean="0"/>
              <a:t>n</a:t>
            </a:r>
            <a:r>
              <a:rPr lang="ko-KR" altLang="en-US" sz="1800" dirty="0" smtClean="0"/>
              <a:t>과 </a:t>
            </a:r>
            <a:r>
              <a:rPr lang="ko-KR" altLang="en-US" sz="1800" dirty="0" err="1" smtClean="0"/>
              <a:t>에지의</a:t>
            </a:r>
            <a:r>
              <a:rPr lang="ko-KR" altLang="en-US" sz="1800" dirty="0" smtClean="0"/>
              <a:t> 수 </a:t>
            </a:r>
            <a:r>
              <a:rPr lang="en-US" altLang="ko-KR" sz="1800" i="1" dirty="0" smtClean="0"/>
              <a:t>m</a:t>
            </a:r>
            <a:endParaRPr lang="en-US" altLang="ko-KR" sz="1800" dirty="0" smtClean="0"/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ko-KR" altLang="en-US" sz="1800" dirty="0" err="1" smtClean="0"/>
              <a:t>에지들을</a:t>
            </a:r>
            <a:r>
              <a:rPr lang="ko-KR" altLang="en-US" sz="1800" dirty="0" smtClean="0"/>
              <a:t> 정렬하는데 걸리는 시간</a:t>
            </a:r>
            <a:r>
              <a:rPr lang="en-US" altLang="ko-KR" sz="1800" dirty="0" smtClean="0"/>
              <a:t>: </a:t>
            </a:r>
            <a:r>
              <a:rPr lang="en-US" altLang="ko-KR" sz="1800" dirty="0" smtClean="0">
                <a:sym typeface="Symbol" panose="05050102010706020507" pitchFamily="18" charset="2"/>
              </a:rPr>
              <a:t>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ym typeface="Symbol" panose="05050102010706020507" pitchFamily="18" charset="2"/>
              </a:rPr>
              <a:t>	</a:t>
            </a:r>
            <a:r>
              <a:rPr lang="en-US" altLang="ko-KR" sz="1800" dirty="0" smtClean="0">
                <a:sym typeface="Symbol" panose="05050102010706020507" pitchFamily="18" charset="2"/>
              </a:rPr>
              <a:t>2.</a:t>
            </a:r>
            <a:r>
              <a:rPr lang="en-US" altLang="ko-KR" sz="1800" i="1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ko-KR" altLang="en-US" sz="1800" dirty="0">
                <a:sym typeface="Symbol" panose="05050102010706020507" pitchFamily="18" charset="2"/>
              </a:rPr>
              <a:t>개의 </a:t>
            </a:r>
            <a:r>
              <a:rPr lang="en-US" altLang="ko-KR" sz="1800" dirty="0">
                <a:sym typeface="Symbol" panose="05050102010706020507" pitchFamily="18" charset="2"/>
              </a:rPr>
              <a:t>disjoint set</a:t>
            </a:r>
            <a:r>
              <a:rPr lang="ko-KR" altLang="en-US" sz="1800" dirty="0">
                <a:sym typeface="Symbol" panose="05050102010706020507" pitchFamily="18" charset="2"/>
              </a:rPr>
              <a:t>을 초기화하는데 걸리는 시간</a:t>
            </a:r>
            <a:r>
              <a:rPr lang="en-US" altLang="ko-KR" sz="1800" dirty="0">
                <a:sym typeface="Symbol" panose="05050102010706020507" pitchFamily="18" charset="2"/>
              </a:rPr>
              <a:t>: (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en-US" altLang="ko-KR" sz="1800" dirty="0">
                <a:sym typeface="Symbol" panose="05050102010706020507" pitchFamily="18" charset="2"/>
              </a:rPr>
              <a:t>) </a:t>
            </a:r>
            <a:endParaRPr lang="en-US" altLang="ko-KR" sz="1800" dirty="0"/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ym typeface="Symbol" panose="05050102010706020507" pitchFamily="18" charset="2"/>
              </a:rPr>
              <a:t>3. </a:t>
            </a:r>
            <a:r>
              <a:rPr lang="ko-KR" altLang="en-US" sz="1800" dirty="0" err="1" smtClean="0">
                <a:sym typeface="Symbol" panose="05050102010706020507" pitchFamily="18" charset="2"/>
              </a:rPr>
              <a:t>반복문</a:t>
            </a:r>
            <a:r>
              <a:rPr lang="ko-KR" altLang="en-US" sz="1800" dirty="0" smtClean="0">
                <a:sym typeface="Symbol" panose="05050102010706020507" pitchFamily="18" charset="2"/>
              </a:rPr>
              <a:t> 안에서 걸리는 시간</a:t>
            </a:r>
            <a:r>
              <a:rPr lang="en-US" altLang="ko-KR" sz="1800" dirty="0" smtClean="0">
                <a:sym typeface="Symbol" panose="05050102010706020507" pitchFamily="18" charset="2"/>
              </a:rPr>
              <a:t>: </a:t>
            </a:r>
            <a:r>
              <a:rPr lang="ko-KR" altLang="en-US" sz="1800" dirty="0" smtClean="0">
                <a:sym typeface="Symbol" panose="05050102010706020507" pitchFamily="18" charset="2"/>
              </a:rPr>
              <a:t>루프를 최대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수행한다</a:t>
            </a:r>
            <a:r>
              <a:rPr lang="en-US" altLang="ko-KR" sz="1800" dirty="0" smtClean="0">
                <a:sym typeface="Symbol" panose="05050102010706020507" pitchFamily="18" charset="2"/>
              </a:rPr>
              <a:t>. disjoint set data structure</a:t>
            </a:r>
            <a:r>
              <a:rPr lang="ko-KR" altLang="en-US" sz="1800" dirty="0" smtClean="0">
                <a:sym typeface="Symbol" panose="05050102010706020507" pitchFamily="18" charset="2"/>
              </a:rPr>
              <a:t>를 사용하여 구현하고</a:t>
            </a:r>
            <a:r>
              <a:rPr lang="en-US" altLang="ko-KR" sz="1800" dirty="0" smtClean="0">
                <a:sym typeface="Symbol" panose="05050102010706020507" pitchFamily="18" charset="2"/>
              </a:rPr>
              <a:t>, 1</a:t>
            </a:r>
            <a:r>
              <a:rPr lang="ko-KR" altLang="en-US" sz="1800" dirty="0" smtClean="0">
                <a:sym typeface="Symbol" panose="05050102010706020507" pitchFamily="18" charset="2"/>
              </a:rPr>
              <a:t>회 반복에서 </a:t>
            </a:r>
            <a:r>
              <a:rPr lang="en-US" altLang="ko-KR" sz="1800" dirty="0" smtClean="0">
                <a:sym typeface="Symbol" panose="05050102010706020507" pitchFamily="18" charset="2"/>
              </a:rPr>
              <a:t>find, equal, merge(union) </a:t>
            </a:r>
            <a:r>
              <a:rPr lang="ko-KR" altLang="en-US" sz="1800" dirty="0" smtClean="0">
                <a:sym typeface="Symbol" panose="05050102010706020507" pitchFamily="18" charset="2"/>
              </a:rPr>
              <a:t>같은 동작을 호출하는 횟수가 상수이면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반복에 대한 시간복잡도는 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u="sng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u="sng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u="sng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(or </a:t>
            </a:r>
            <a:r>
              <a:rPr lang="en-US" altLang="ko-KR" sz="1800" i="1" dirty="0" err="1" smtClean="0">
                <a:sym typeface="Symbol" panose="05050102010706020507" pitchFamily="18" charset="2"/>
              </a:rPr>
              <a:t>mG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))</a:t>
            </a:r>
            <a:r>
              <a:rPr lang="ko-KR" altLang="en-US" sz="1800" dirty="0" smtClean="0">
                <a:sym typeface="Symbol" panose="05050102010706020507" pitchFamily="18" charset="2"/>
              </a:rPr>
              <a:t>이다</a:t>
            </a:r>
            <a:r>
              <a:rPr lang="en-US" altLang="ko-KR" sz="1800" dirty="0" smtClean="0">
                <a:sym typeface="Symbol" panose="05050102010706020507" pitchFamily="18" charset="2"/>
              </a:rPr>
              <a:t>.</a:t>
            </a: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defRPr/>
            </a:pPr>
            <a:r>
              <a:rPr lang="en-US" altLang="ko-KR" sz="1800" i="1" dirty="0" smtClean="0"/>
              <a:t>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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 - 1</a:t>
            </a:r>
            <a:r>
              <a:rPr lang="ko-KR" altLang="en-US" sz="1800" dirty="0" smtClean="0">
                <a:sym typeface="Symbol" panose="05050102010706020507" pitchFamily="18" charset="2"/>
              </a:rPr>
              <a:t>이기 때문에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ko-KR" altLang="en-US" sz="1800" dirty="0" smtClean="0">
                <a:sym typeface="Symbol" panose="05050102010706020507" pitchFamily="18" charset="2"/>
              </a:rPr>
              <a:t>위의 </a:t>
            </a:r>
            <a:r>
              <a:rPr lang="en-US" altLang="ko-KR" sz="1800" dirty="0" smtClean="0">
                <a:sym typeface="Symbol" panose="05050102010706020507" pitchFamily="18" charset="2"/>
              </a:rPr>
              <a:t>1</a:t>
            </a:r>
            <a:r>
              <a:rPr lang="ko-KR" altLang="en-US" sz="1800" dirty="0" smtClean="0">
                <a:sym typeface="Symbol" panose="05050102010706020507" pitchFamily="18" charset="2"/>
              </a:rPr>
              <a:t>과 </a:t>
            </a:r>
            <a:r>
              <a:rPr lang="en-US" altLang="ko-KR" sz="1800" dirty="0" smtClean="0">
                <a:sym typeface="Symbol" panose="05050102010706020507" pitchFamily="18" charset="2"/>
              </a:rPr>
              <a:t>3</a:t>
            </a:r>
            <a:r>
              <a:rPr lang="ko-KR" altLang="en-US" sz="1800" dirty="0">
                <a:sym typeface="Symbol" panose="05050102010706020507" pitchFamily="18" charset="2"/>
              </a:rPr>
              <a:t>은</a:t>
            </a:r>
            <a:r>
              <a:rPr lang="ko-KR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2</a:t>
            </a:r>
            <a:r>
              <a:rPr lang="ko-KR" altLang="en-US" sz="1800" dirty="0" smtClean="0">
                <a:sym typeface="Symbol" panose="05050102010706020507" pitchFamily="18" charset="2"/>
              </a:rPr>
              <a:t>를 지배하게 되므로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W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∈</a:t>
            </a:r>
            <a:r>
              <a:rPr lang="en-US" altLang="ko-KR" sz="1800" dirty="0" smtClean="0">
                <a:sym typeface="Symbol" panose="05050102010706020507" pitchFamily="18" charset="2"/>
              </a:rPr>
              <a:t> 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9939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7FC570-4D2B-4449-8650-2CB930C3C11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88013" y="738188"/>
            <a:ext cx="3455987" cy="20732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b="1" kern="0" smtClean="0">
                <a:latin typeface="Courier New" panose="02070309020205020404" pitchFamily="49" charset="0"/>
              </a:rPr>
              <a:t>void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kruskal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900" b="1" kern="0" dirty="0" smtClean="0">
                <a:latin typeface="Courier New" panose="02070309020205020404" pitchFamily="49" charset="0"/>
              </a:rPr>
              <a:t>………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kern="0" smtClean="0">
                <a:latin typeface="Courier New" panose="02070309020205020404" pitchFamily="49" charset="0"/>
              </a:rPr>
              <a:t>E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m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개의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이음선을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가중치의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비내림차순으로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정렬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</a:t>
            </a:r>
            <a:r>
              <a:rPr lang="el-GR" altLang="ko-KR" sz="900" kern="0" dirty="0" smtClean="0"/>
              <a:t>ϕ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initial(n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b="1" kern="0" smtClean="0">
                <a:latin typeface="Courier New" panose="02070309020205020404" pitchFamily="49" charset="0"/>
              </a:rPr>
              <a:t>while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(F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n-1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보다 작다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. . . .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p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q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find(j);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if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(!equal(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   merge(p,q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e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를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F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에 </a:t>
            </a:r>
            <a:r>
              <a:rPr lang="ko-KR" altLang="en-US" sz="900" i="1" kern="0" smtClean="0">
                <a:latin typeface="Courier New" panose="02070309020205020404" pitchFamily="49" charset="0"/>
              </a:rPr>
              <a:t>추가</a:t>
            </a:r>
            <a:r>
              <a:rPr lang="en-US" altLang="ko-KR" sz="900" i="1" kern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} }</a:t>
            </a:r>
            <a:endParaRPr lang="en-US" altLang="ko-KR" sz="900" i="1" kern="0" dirty="0" smtClean="0">
              <a:latin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0163" y="4648200"/>
            <a:ext cx="2416175" cy="522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9943" name="직선 화살표 연결선 3"/>
          <p:cNvCxnSpPr>
            <a:cxnSpLocks noChangeShapeType="1"/>
          </p:cNvCxnSpPr>
          <p:nvPr/>
        </p:nvCxnSpPr>
        <p:spPr bwMode="auto">
          <a:xfrm flipV="1">
            <a:off x="7412038" y="4365625"/>
            <a:ext cx="246062" cy="282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47813" y="4816475"/>
            <a:ext cx="2952750" cy="523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heuristic, path compression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9945" name="직선 화살표 연결선 3"/>
          <p:cNvCxnSpPr>
            <a:cxnSpLocks noChangeShapeType="1"/>
          </p:cNvCxnSpPr>
          <p:nvPr/>
        </p:nvCxnSpPr>
        <p:spPr bwMode="auto">
          <a:xfrm flipH="1" flipV="1">
            <a:off x="1157288" y="4768850"/>
            <a:ext cx="390525" cy="1730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직선 화살표 연결선 3"/>
          <p:cNvCxnSpPr>
            <a:cxnSpLocks noChangeShapeType="1"/>
          </p:cNvCxnSpPr>
          <p:nvPr/>
        </p:nvCxnSpPr>
        <p:spPr bwMode="auto">
          <a:xfrm flipV="1">
            <a:off x="5046663" y="1036638"/>
            <a:ext cx="798512" cy="1595437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7" name="직선 화살표 연결선 3"/>
          <p:cNvCxnSpPr>
            <a:cxnSpLocks noChangeShapeType="1"/>
          </p:cNvCxnSpPr>
          <p:nvPr/>
        </p:nvCxnSpPr>
        <p:spPr bwMode="auto">
          <a:xfrm flipV="1">
            <a:off x="5437188" y="1400175"/>
            <a:ext cx="407987" cy="156686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207963" y="1508125"/>
            <a:ext cx="8383587" cy="3829050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</a:pPr>
            <a:r>
              <a:rPr lang="ko-KR" altLang="en-US" sz="1800" smtClean="0">
                <a:sym typeface="Symbol" panose="05050102010706020507" pitchFamily="18" charset="2"/>
              </a:rPr>
              <a:t>최악의 경우에는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  <a:r>
              <a:rPr lang="ko-KR" altLang="en-US" sz="1800" smtClean="0">
                <a:sym typeface="Symbol" panose="05050102010706020507" pitchFamily="18" charset="2"/>
              </a:rPr>
              <a:t>모든 정점이 다른 모든 정점과 연결이 될 수 있기 때문에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endParaRPr lang="en-US" altLang="ko-KR" sz="180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endParaRPr lang="en-US" altLang="ko-KR" sz="180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r>
              <a:rPr lang="ko-KR" altLang="en-US" sz="1800" smtClean="0">
                <a:sym typeface="Symbol" panose="05050102010706020507" pitchFamily="18" charset="2"/>
              </a:rPr>
              <a:t>    그러므로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4096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5F980B-E8BA-4C51-BFE3-1A1CA375EC9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3203575" y="2205038"/>
          <a:ext cx="21431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0" name="수식" r:id="rId4" imgW="1104900" imgH="241300" progId="Equation.3">
                  <p:embed/>
                </p:oleObj>
              </mc:Choice>
              <mc:Fallback>
                <p:oleObj name="수식" r:id="rId4" imgW="11049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205038"/>
                        <a:ext cx="21431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042988" y="3716338"/>
          <a:ext cx="7270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1" name="수식" r:id="rId6" imgW="3683000" imgH="228600" progId="Equation.3">
                  <p:embed/>
                </p:oleObj>
              </mc:Choice>
              <mc:Fallback>
                <p:oleObj name="수식" r:id="rId6" imgW="36830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72707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07963" y="4832350"/>
            <a:ext cx="669607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kern="0" smtClean="0">
                <a:sym typeface="Symbol" panose="05050102010706020507" pitchFamily="18" charset="2"/>
              </a:rPr>
              <a:t>최적여부의 검증</a:t>
            </a:r>
            <a:r>
              <a:rPr lang="en-US" altLang="ko-KR" sz="1800" kern="0" smtClean="0">
                <a:sym typeface="Symbol" panose="05050102010706020507" pitchFamily="18" charset="2"/>
              </a:rPr>
              <a:t>(optimality proof)</a:t>
            </a:r>
          </a:p>
          <a:p>
            <a:pPr lvl="2" eaLnBrk="1" hangingPunct="1">
              <a:lnSpc>
                <a:spcPts val="2800"/>
              </a:lnSpc>
              <a:defRPr/>
            </a:pPr>
            <a:r>
              <a:rPr lang="en-US" altLang="ko-KR" sz="1800" kern="0" smtClean="0">
                <a:sym typeface="Symbol" panose="05050102010706020507" pitchFamily="18" charset="2"/>
              </a:rPr>
              <a:t>- Prim</a:t>
            </a:r>
            <a:r>
              <a:rPr lang="ko-KR" altLang="en-US" sz="1800" kern="0" smtClean="0">
                <a:sym typeface="Symbol" panose="05050102010706020507" pitchFamily="18" charset="2"/>
              </a:rPr>
              <a:t>의 알고리즘의 경우와 비슷함</a:t>
            </a:r>
            <a:r>
              <a:rPr lang="en-US" altLang="ko-KR" sz="1800" kern="0" smtClean="0">
                <a:sym typeface="Symbol" panose="05050102010706020507" pitchFamily="18" charset="2"/>
              </a:rPr>
              <a:t>. (</a:t>
            </a:r>
            <a:r>
              <a:rPr lang="ko-KR" altLang="en-US" sz="1800" kern="0" smtClean="0">
                <a:sym typeface="Symbol" panose="05050102010706020507" pitchFamily="18" charset="2"/>
              </a:rPr>
              <a:t>교재 참조</a:t>
            </a:r>
            <a:r>
              <a:rPr lang="en-US" altLang="ko-KR" sz="1800" kern="0" smtClean="0">
                <a:sym typeface="Symbol" panose="05050102010706020507" pitchFamily="18" charset="2"/>
              </a:rPr>
              <a:t>)</a:t>
            </a:r>
            <a:endParaRPr lang="en-US" altLang="ko-KR" sz="1800" kern="0" dirty="0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두 알고리즘의 비교</a:t>
            </a:r>
          </a:p>
        </p:txBody>
      </p:sp>
      <p:sp>
        <p:nvSpPr>
          <p:cNvPr id="41987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5543CF-113E-4086-A15B-EA0E3BD0F72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765175" y="2352675"/>
          <a:ext cx="7021513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3" name="Document" r:id="rId4" imgW="6954485" imgH="1254629" progId="Word.Document.8">
                  <p:embed/>
                </p:oleObj>
              </mc:Choice>
              <mc:Fallback>
                <p:oleObj name="Document" r:id="rId4" imgW="6954485" imgH="125462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2352675"/>
                        <a:ext cx="7021513" cy="143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533400" y="4403725"/>
            <a:ext cx="80391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</a:t>
            </a:r>
            <a:r>
              <a:rPr lang="ko-KR" altLang="en-US"/>
              <a:t>연결된 그래프에서의 </a:t>
            </a:r>
            <a:r>
              <a:rPr lang="en-US" altLang="ko-KR" i="1"/>
              <a:t>m</a:t>
            </a:r>
            <a:r>
              <a:rPr lang="ko-KR" altLang="en-US"/>
              <a:t>은</a:t>
            </a:r>
            <a:endParaRPr lang="en-US" altLang="ko-KR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en-US" altLang="ko-KR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sparse </a:t>
            </a:r>
            <a:r>
              <a:rPr lang="ko-KR" altLang="en-US"/>
              <a:t>그래프인 경우는 </a:t>
            </a:r>
            <a:r>
              <a:rPr lang="en-US" altLang="ko-KR"/>
              <a:t>Kruskal </a:t>
            </a:r>
            <a:r>
              <a:rPr lang="ko-KR" altLang="en-US"/>
              <a:t>알고리즘이 효과적</a:t>
            </a:r>
            <a:r>
              <a:rPr lang="en-US" altLang="ko-KR"/>
              <a:t>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dense</a:t>
            </a:r>
            <a:r>
              <a:rPr lang="ko-KR" altLang="en-US"/>
              <a:t>인 경우는 </a:t>
            </a:r>
            <a:r>
              <a:rPr lang="en-US" altLang="ko-KR"/>
              <a:t>Prim </a:t>
            </a:r>
            <a:r>
              <a:rPr lang="ko-KR" altLang="en-US"/>
              <a:t>알고리즘이 더 효과적  </a:t>
            </a:r>
          </a:p>
        </p:txBody>
      </p:sp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3714750" y="4214813"/>
          <a:ext cx="43005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4" name="Equation" r:id="rId6" imgW="2413000" imgH="368300" progId="Equation.3">
                  <p:embed/>
                </p:oleObj>
              </mc:Choice>
              <mc:Fallback>
                <p:oleObj name="Equation" r:id="rId6" imgW="24130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4214813"/>
                        <a:ext cx="43005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토론사항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알고리즘의 시간복잡도는 그 알고리즘을 구현하는데 사용하는 자료구조에 좌우되는 경우도 있다</a:t>
            </a:r>
            <a:r>
              <a:rPr lang="en-US" altLang="ko-KR" smtClean="0"/>
              <a:t>.</a:t>
            </a:r>
          </a:p>
        </p:txBody>
      </p:sp>
      <p:sp>
        <p:nvSpPr>
          <p:cNvPr id="4301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372B2F-2DBC-46BF-874E-1D6FE173A12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1076325" y="3425825"/>
          <a:ext cx="7756525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문서" r:id="rId4" imgW="7284720" imgH="1507236" progId="Word.Document.8">
                  <p:embed/>
                </p:oleObj>
              </mc:Choice>
              <mc:Fallback>
                <p:oleObj name="문서" r:id="rId4" imgW="7284720" imgH="150723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3425825"/>
                        <a:ext cx="7756525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직사각형 4"/>
          <p:cNvSpPr>
            <a:spLocks noChangeArrowheads="1"/>
          </p:cNvSpPr>
          <p:nvPr/>
        </p:nvSpPr>
        <p:spPr bwMode="auto">
          <a:xfrm>
            <a:off x="4857750" y="5286375"/>
            <a:ext cx="357188" cy="357188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381000"/>
            <a:ext cx="8358187" cy="1143000"/>
          </a:xfrm>
        </p:spPr>
        <p:txBody>
          <a:bodyPr/>
          <a:lstStyle/>
          <a:p>
            <a:pPr eaLnBrk="1" hangingPunct="1"/>
            <a:r>
              <a:rPr lang="ko-KR" altLang="en-US" sz="3200" smtClean="0"/>
              <a:t>단일출발점 최단경로문제</a:t>
            </a:r>
            <a:r>
              <a:rPr lang="en-US" altLang="ko-KR" sz="3200" smtClean="0"/>
              <a:t>(single source shortest path</a:t>
            </a:r>
            <a:r>
              <a:rPr lang="ko-KR" altLang="en-US" sz="3200" smtClean="0"/>
              <a:t> </a:t>
            </a:r>
            <a:r>
              <a:rPr lang="en-US" altLang="ko-KR" sz="3200" smtClean="0"/>
              <a:t>problem)</a:t>
            </a:r>
            <a:r>
              <a:rPr lang="ko-KR" altLang="en-US" sz="3200" smtClean="0"/>
              <a:t> </a:t>
            </a:r>
            <a:r>
              <a:rPr lang="en-US" altLang="ko-KR" sz="3200" smtClean="0"/>
              <a:t>Dijkstra</a:t>
            </a:r>
            <a:r>
              <a:rPr lang="ko-KR" altLang="en-US" sz="3200" smtClean="0"/>
              <a:t>의 알고리즘</a:t>
            </a:r>
            <a:r>
              <a:rPr lang="en-US" altLang="ko-KR" sz="2000" smtClean="0"/>
              <a:t>(1959)</a:t>
            </a:r>
            <a:endParaRPr lang="ko-KR" altLang="en-US" sz="200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4038600"/>
          </a:xfrm>
        </p:spPr>
        <p:txBody>
          <a:bodyPr/>
          <a:lstStyle/>
          <a:p>
            <a:pPr eaLnBrk="1" hangingPunct="1"/>
            <a:r>
              <a:rPr lang="ko-KR" altLang="en-US" smtClean="0"/>
              <a:t>가중치가 있는 방향성 그래프에서 한 특정 정점에서 다른 모든 정점으로 가는 최단경로 구하는 문제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알고리즘</a:t>
            </a:r>
            <a:r>
              <a:rPr lang="en-US" altLang="ko-KR" smtClean="0"/>
              <a:t>: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1. </a:t>
            </a:r>
            <a:r>
              <a:rPr lang="en-US" altLang="ko-KR" i="1" smtClean="0"/>
              <a:t>F</a:t>
            </a:r>
            <a:r>
              <a:rPr lang="en-US" altLang="ko-KR" smtClean="0"/>
              <a:t> := </a:t>
            </a:r>
            <a:r>
              <a:rPr lang="el-GR" altLang="ko-KR" smtClean="0"/>
              <a:t>ϕ</a:t>
            </a:r>
            <a:r>
              <a:rPr lang="en-US" altLang="ko-KR" smtClean="0"/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2. </a:t>
            </a:r>
            <a:r>
              <a:rPr lang="en-US" altLang="ko-KR" i="1" smtClean="0"/>
              <a:t>Y</a:t>
            </a:r>
            <a:r>
              <a:rPr lang="en-US" altLang="ko-KR" smtClean="0"/>
              <a:t> := {</a:t>
            </a:r>
            <a:r>
              <a:rPr lang="en-US" altLang="ko-KR" i="1" smtClean="0"/>
              <a:t>v</a:t>
            </a:r>
            <a:r>
              <a:rPr lang="en-US" altLang="ko-KR" baseline="-25000" smtClean="0"/>
              <a:t>1</a:t>
            </a:r>
            <a:r>
              <a:rPr lang="en-US" altLang="ko-KR" smtClean="0"/>
              <a:t>};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3. </a:t>
            </a:r>
            <a:r>
              <a:rPr lang="ko-KR" altLang="en-US" smtClean="0"/>
              <a:t>최종해답을 얻지 못하는 동안 다음 절차를 계속 반복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(a) </a:t>
            </a:r>
            <a:r>
              <a:rPr lang="ko-KR" altLang="en-US" b="1" smtClean="0"/>
              <a:t>선정 절차</a:t>
            </a:r>
            <a:r>
              <a:rPr lang="en-US" altLang="ko-KR" b="1" smtClean="0"/>
              <a:t>/</a:t>
            </a:r>
            <a:r>
              <a:rPr lang="ko-KR" altLang="en-US" b="1" smtClean="0"/>
              <a:t>적정성 점검</a:t>
            </a:r>
            <a:r>
              <a:rPr lang="en-US" altLang="ko-KR" smtClean="0"/>
              <a:t>: </a:t>
            </a:r>
            <a:r>
              <a:rPr lang="en-US" altLang="ko-KR" i="1" smtClean="0"/>
              <a:t>V</a:t>
            </a:r>
            <a:r>
              <a:rPr lang="en-US" altLang="ko-KR" smtClean="0"/>
              <a:t> - </a:t>
            </a:r>
            <a:r>
              <a:rPr lang="en-US" altLang="ko-KR" i="1" smtClean="0"/>
              <a:t>Y</a:t>
            </a:r>
            <a:r>
              <a:rPr lang="ko-KR" altLang="en-US" smtClean="0"/>
              <a:t>에 속한 정점 중에서</a:t>
            </a:r>
            <a:r>
              <a:rPr lang="en-US" altLang="ko-KR" smtClean="0"/>
              <a:t>, </a:t>
            </a:r>
            <a:r>
              <a:rPr lang="en-US" altLang="ko-KR" i="1" smtClean="0"/>
              <a:t>v</a:t>
            </a:r>
            <a:r>
              <a:rPr lang="en-US" altLang="ko-KR" baseline="-25000" smtClean="0"/>
              <a:t>1</a:t>
            </a:r>
            <a:r>
              <a:rPr lang="ko-KR" altLang="en-US" smtClean="0"/>
              <a:t>에서 </a:t>
            </a:r>
            <a:r>
              <a:rPr lang="en-US" altLang="ko-KR" i="1" smtClean="0"/>
              <a:t>Y</a:t>
            </a:r>
            <a:r>
              <a:rPr lang="ko-KR" altLang="en-US" smtClean="0"/>
              <a:t>에 속한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     정점 만을 거쳐서 최단경로가 되는 정점 </a:t>
            </a:r>
            <a:r>
              <a:rPr lang="en-US" altLang="ko-KR" i="1" smtClean="0"/>
              <a:t>v</a:t>
            </a:r>
            <a:r>
              <a:rPr lang="ko-KR" altLang="en-US" smtClean="0"/>
              <a:t>를 선정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(b) </a:t>
            </a:r>
            <a:r>
              <a:rPr lang="ko-KR" altLang="en-US" smtClean="0"/>
              <a:t>그 정점 </a:t>
            </a:r>
            <a:r>
              <a:rPr lang="en-US" altLang="ko-KR" i="1" smtClean="0"/>
              <a:t>v</a:t>
            </a:r>
            <a:r>
              <a:rPr lang="ko-KR" altLang="en-US" smtClean="0"/>
              <a:t>를 </a:t>
            </a:r>
            <a:r>
              <a:rPr lang="en-US" altLang="ko-KR" i="1" smtClean="0"/>
              <a:t>Y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(c) </a:t>
            </a:r>
            <a:r>
              <a:rPr lang="en-US" altLang="ko-KR" i="1" smtClean="0"/>
              <a:t>v</a:t>
            </a:r>
            <a:r>
              <a:rPr lang="ko-KR" altLang="en-US" smtClean="0"/>
              <a:t>에서 </a:t>
            </a:r>
            <a:r>
              <a:rPr lang="en-US" altLang="ko-KR" i="1" smtClean="0"/>
              <a:t>F</a:t>
            </a:r>
            <a:r>
              <a:rPr lang="ko-KR" altLang="en-US" smtClean="0"/>
              <a:t>로 이어지는 최단경로 상의 이음선을 </a:t>
            </a:r>
            <a:r>
              <a:rPr lang="en-US" altLang="ko-KR" i="1" smtClean="0"/>
              <a:t>F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(d) </a:t>
            </a:r>
            <a:r>
              <a:rPr lang="ko-KR" altLang="en-US" b="1" smtClean="0"/>
              <a:t>해답 점검</a:t>
            </a:r>
            <a:r>
              <a:rPr lang="en-US" altLang="ko-KR" smtClean="0"/>
              <a:t>: </a:t>
            </a:r>
            <a:r>
              <a:rPr lang="en-US" altLang="ko-KR" i="1" smtClean="0"/>
              <a:t>Y</a:t>
            </a:r>
            <a:r>
              <a:rPr lang="en-US" altLang="ko-KR" smtClean="0"/>
              <a:t> = </a:t>
            </a:r>
            <a:r>
              <a:rPr lang="en-US" altLang="ko-KR" i="1" smtClean="0"/>
              <a:t>V</a:t>
            </a:r>
            <a:r>
              <a:rPr lang="ko-KR" altLang="en-US" smtClean="0"/>
              <a:t>가 되면</a:t>
            </a:r>
            <a:r>
              <a:rPr lang="en-US" altLang="ko-KR" smtClean="0"/>
              <a:t>, </a:t>
            </a:r>
            <a:r>
              <a:rPr lang="en-US" altLang="ko-KR" i="1" smtClean="0"/>
              <a:t>T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</a:t>
            </a:r>
            <a:r>
              <a:rPr lang="en-US" altLang="ko-KR" smtClean="0"/>
              <a:t>)</a:t>
            </a:r>
            <a:r>
              <a:rPr lang="ko-KR" altLang="en-US" smtClean="0"/>
              <a:t>가 최단경로를 나타내는 그래프</a:t>
            </a:r>
          </a:p>
        </p:txBody>
      </p:sp>
      <p:sp>
        <p:nvSpPr>
          <p:cNvPr id="4403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7FBE77-B466-483B-96A2-4EB3A7D7DE0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Greedy Algorithm</a:t>
            </a:r>
            <a:endParaRPr lang="ko-KR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305800" cy="43434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/>
              <a:t>탐욕적인 알고리즘</a:t>
            </a:r>
            <a:r>
              <a:rPr lang="en-US" altLang="ko-KR" u="sng" dirty="0" smtClean="0"/>
              <a:t>(greedy algorithm)</a:t>
            </a:r>
            <a:r>
              <a:rPr lang="ko-KR" altLang="en-US" dirty="0" smtClean="0"/>
              <a:t>은 결정을 해야 할 때마다 그 순간에 가장 좋다고 생각되는 것을 해답으로 선택함으로써 최종적인 해답에 도달한다</a:t>
            </a:r>
            <a:r>
              <a:rPr lang="en-US" altLang="ko-KR" dirty="0" smtClean="0"/>
              <a:t>.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 순간의 선택은 그 당시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에는 최적이다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최적이라고 생각했던 해답들을 모아서 최종적인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altLang="ko-KR" dirty="0" smtClean="0"/>
              <a:t>)</a:t>
            </a:r>
            <a:r>
              <a:rPr lang="ko-KR" altLang="en-US" dirty="0" smtClean="0"/>
              <a:t>해답을 만들었다고 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해답이 궁극적으로 최적이라는 보장이 없다</a:t>
            </a:r>
            <a:r>
              <a:rPr lang="en-US" altLang="ko-KR" dirty="0" smtClean="0"/>
              <a:t>.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따라서 탐욕적인 알고리즘은 항상 최적의 해답을 주는지를 반드시 검증해야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717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606640-4C00-4198-B656-2CBA042D94E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예 </a:t>
            </a:r>
          </a:p>
        </p:txBody>
      </p:sp>
      <p:sp>
        <p:nvSpPr>
          <p:cNvPr id="45059" name="슬라이드 번호 개체 틀 2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AAC1D-1728-4831-A246-373DE07EC0E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267200" y="2057400"/>
            <a:ext cx="685800" cy="6096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4389438" y="20828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1</a:t>
            </a:r>
            <a:endParaRPr lang="en-US" altLang="ko-KR" sz="2800"/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5715000" y="36576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837238" y="36957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2</a:t>
            </a:r>
            <a:endParaRPr lang="en-US" altLang="ko-KR" sz="2800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4800600" y="46482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22838" y="46863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3</a:t>
            </a:r>
            <a:endParaRPr lang="en-US" altLang="ko-KR" sz="2800"/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3733800" y="46482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868738" y="46736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4</a:t>
            </a:r>
            <a:endParaRPr lang="en-US" altLang="ko-KR" sz="2800"/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2819400" y="36576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2941638" y="36957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5</a:t>
            </a:r>
            <a:endParaRPr lang="en-US" altLang="ko-KR" sz="2800"/>
          </a:p>
        </p:txBody>
      </p:sp>
      <p:cxnSp>
        <p:nvCxnSpPr>
          <p:cNvPr id="45070" name="AutoShape 22"/>
          <p:cNvCxnSpPr>
            <a:cxnSpLocks noChangeShapeType="1"/>
            <a:stCxn id="45060" idx="5"/>
            <a:endCxn id="45062" idx="1"/>
          </p:cNvCxnSpPr>
          <p:nvPr/>
        </p:nvCxnSpPr>
        <p:spPr bwMode="auto">
          <a:xfrm>
            <a:off x="4852988" y="2578100"/>
            <a:ext cx="962025" cy="11684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1" name="AutoShape 24"/>
          <p:cNvCxnSpPr>
            <a:cxnSpLocks noChangeShapeType="1"/>
            <a:stCxn id="45060" idx="3"/>
            <a:endCxn id="45068" idx="7"/>
          </p:cNvCxnSpPr>
          <p:nvPr/>
        </p:nvCxnSpPr>
        <p:spPr bwMode="auto">
          <a:xfrm flipH="1">
            <a:off x="3405188" y="2578100"/>
            <a:ext cx="962025" cy="11684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2" name="AutoShape 25"/>
          <p:cNvCxnSpPr>
            <a:cxnSpLocks noChangeShapeType="1"/>
            <a:stCxn id="45068" idx="5"/>
            <a:endCxn id="45066" idx="1"/>
          </p:cNvCxnSpPr>
          <p:nvPr/>
        </p:nvCxnSpPr>
        <p:spPr bwMode="auto">
          <a:xfrm>
            <a:off x="3405188" y="4178300"/>
            <a:ext cx="428625" cy="5588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3" name="AutoShape 26"/>
          <p:cNvCxnSpPr>
            <a:cxnSpLocks noChangeShapeType="1"/>
            <a:stCxn id="45062" idx="3"/>
            <a:endCxn id="45064" idx="7"/>
          </p:cNvCxnSpPr>
          <p:nvPr/>
        </p:nvCxnSpPr>
        <p:spPr bwMode="auto">
          <a:xfrm flipH="1">
            <a:off x="5386388" y="4178300"/>
            <a:ext cx="428625" cy="5588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4" name="AutoShape 27"/>
          <p:cNvCxnSpPr>
            <a:cxnSpLocks noChangeShapeType="1"/>
            <a:stCxn id="45064" idx="2"/>
            <a:endCxn id="45066" idx="6"/>
          </p:cNvCxnSpPr>
          <p:nvPr/>
        </p:nvCxnSpPr>
        <p:spPr bwMode="auto">
          <a:xfrm flipH="1">
            <a:off x="4419600" y="4953000"/>
            <a:ext cx="38100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5" name="Line 28"/>
          <p:cNvSpPr>
            <a:spLocks noChangeShapeType="1"/>
          </p:cNvSpPr>
          <p:nvPr/>
        </p:nvSpPr>
        <p:spPr bwMode="auto">
          <a:xfrm flipH="1">
            <a:off x="4114800" y="2667000"/>
            <a:ext cx="381000" cy="1981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76" name="Line 29"/>
          <p:cNvSpPr>
            <a:spLocks noChangeShapeType="1"/>
          </p:cNvSpPr>
          <p:nvPr/>
        </p:nvSpPr>
        <p:spPr bwMode="auto">
          <a:xfrm>
            <a:off x="4724400" y="2667000"/>
            <a:ext cx="381000" cy="1981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45077" name="AutoShape 30"/>
          <p:cNvCxnSpPr>
            <a:cxnSpLocks noChangeShapeType="1"/>
            <a:stCxn id="45066" idx="7"/>
            <a:endCxn id="45062" idx="2"/>
          </p:cNvCxnSpPr>
          <p:nvPr/>
        </p:nvCxnSpPr>
        <p:spPr bwMode="auto">
          <a:xfrm flipV="1">
            <a:off x="4319588" y="3962400"/>
            <a:ext cx="1395412" cy="774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8" name="Text Box 31"/>
          <p:cNvSpPr txBox="1">
            <a:spLocks noChangeArrowheads="1"/>
          </p:cNvSpPr>
          <p:nvPr/>
        </p:nvSpPr>
        <p:spPr bwMode="auto">
          <a:xfrm>
            <a:off x="3581400" y="29098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1</a:t>
            </a:r>
          </a:p>
        </p:txBody>
      </p:sp>
      <p:sp>
        <p:nvSpPr>
          <p:cNvPr id="45079" name="Text Box 32"/>
          <p:cNvSpPr txBox="1">
            <a:spLocks noChangeArrowheads="1"/>
          </p:cNvSpPr>
          <p:nvPr/>
        </p:nvSpPr>
        <p:spPr bwMode="auto">
          <a:xfrm>
            <a:off x="3346450" y="4357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1</a:t>
            </a:r>
          </a:p>
        </p:txBody>
      </p:sp>
      <p:sp>
        <p:nvSpPr>
          <p:cNvPr id="45080" name="Text Box 33"/>
          <p:cNvSpPr txBox="1">
            <a:spLocks noChangeArrowheads="1"/>
          </p:cNvSpPr>
          <p:nvPr/>
        </p:nvSpPr>
        <p:spPr bwMode="auto">
          <a:xfrm>
            <a:off x="5314950" y="2884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7</a:t>
            </a:r>
          </a:p>
        </p:txBody>
      </p:sp>
      <p:sp>
        <p:nvSpPr>
          <p:cNvPr id="45081" name="Text Box 34"/>
          <p:cNvSpPr txBox="1">
            <a:spLocks noChangeArrowheads="1"/>
          </p:cNvSpPr>
          <p:nvPr/>
        </p:nvSpPr>
        <p:spPr bwMode="auto">
          <a:xfrm>
            <a:off x="4038600" y="3443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6</a:t>
            </a:r>
          </a:p>
        </p:txBody>
      </p:sp>
      <p:sp>
        <p:nvSpPr>
          <p:cNvPr id="45082" name="Text Box 35"/>
          <p:cNvSpPr txBox="1">
            <a:spLocks noChangeArrowheads="1"/>
          </p:cNvSpPr>
          <p:nvPr/>
        </p:nvSpPr>
        <p:spPr bwMode="auto">
          <a:xfrm>
            <a:off x="4819650" y="3214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4</a:t>
            </a:r>
          </a:p>
        </p:txBody>
      </p:sp>
      <p:sp>
        <p:nvSpPr>
          <p:cNvPr id="45083" name="Text Box 36"/>
          <p:cNvSpPr txBox="1">
            <a:spLocks noChangeArrowheads="1"/>
          </p:cNvSpPr>
          <p:nvPr/>
        </p:nvSpPr>
        <p:spPr bwMode="auto">
          <a:xfrm>
            <a:off x="4565650" y="4205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3</a:t>
            </a:r>
          </a:p>
        </p:txBody>
      </p:sp>
      <p:sp>
        <p:nvSpPr>
          <p:cNvPr id="45084" name="Text Box 37"/>
          <p:cNvSpPr txBox="1">
            <a:spLocks noChangeArrowheads="1"/>
          </p:cNvSpPr>
          <p:nvPr/>
        </p:nvSpPr>
        <p:spPr bwMode="auto">
          <a:xfrm>
            <a:off x="4495800" y="491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5</a:t>
            </a:r>
          </a:p>
        </p:txBody>
      </p:sp>
      <p:sp>
        <p:nvSpPr>
          <p:cNvPr id="45085" name="Text Box 38"/>
          <p:cNvSpPr txBox="1">
            <a:spLocks noChangeArrowheads="1"/>
          </p:cNvSpPr>
          <p:nvPr/>
        </p:nvSpPr>
        <p:spPr bwMode="auto">
          <a:xfrm>
            <a:off x="5524500" y="441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6501E6-96FF-4BA0-B41B-E963853F804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46083" name="그룹 1"/>
          <p:cNvGrpSpPr>
            <a:grpSpLocks/>
          </p:cNvGrpSpPr>
          <p:nvPr/>
        </p:nvGrpSpPr>
        <p:grpSpPr bwMode="auto">
          <a:xfrm>
            <a:off x="234950" y="303213"/>
            <a:ext cx="2627313" cy="2692400"/>
            <a:chOff x="217488" y="779463"/>
            <a:chExt cx="2239962" cy="2428875"/>
          </a:xfrm>
        </p:grpSpPr>
        <p:pic>
          <p:nvPicPr>
            <p:cNvPr id="46112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45" b="52110"/>
            <a:stretch>
              <a:fillRect/>
            </a:stretch>
          </p:blipFill>
          <p:spPr bwMode="auto">
            <a:xfrm>
              <a:off x="519113" y="779463"/>
              <a:ext cx="1917700" cy="242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13" name="그룹 7"/>
            <p:cNvGrpSpPr>
              <a:grpSpLocks/>
            </p:cNvGrpSpPr>
            <p:nvPr/>
          </p:nvGrpSpPr>
          <p:grpSpPr bwMode="auto">
            <a:xfrm>
              <a:off x="217488" y="1655763"/>
              <a:ext cx="2239962" cy="1439862"/>
              <a:chOff x="1244143" y="1412776"/>
              <a:chExt cx="2239462" cy="1440160"/>
            </a:xfrm>
          </p:grpSpPr>
          <p:sp>
            <p:nvSpPr>
              <p:cNvPr id="9" name="직사각형 8"/>
              <p:cNvSpPr/>
              <p:nvPr/>
            </p:nvSpPr>
            <p:spPr bwMode="auto">
              <a:xfrm>
                <a:off x="1244143" y="1773902"/>
                <a:ext cx="286868" cy="286483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 bwMode="auto">
              <a:xfrm>
                <a:off x="1428171" y="2564596"/>
                <a:ext cx="286868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6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>
                <a:off x="3131786" y="1412933"/>
                <a:ext cx="288220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7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>
                <a:off x="3196737" y="2564596"/>
                <a:ext cx="286868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4" name="그룹 4"/>
          <p:cNvGrpSpPr>
            <a:grpSpLocks/>
          </p:cNvGrpSpPr>
          <p:nvPr/>
        </p:nvGrpSpPr>
        <p:grpSpPr bwMode="auto">
          <a:xfrm>
            <a:off x="3182938" y="328613"/>
            <a:ext cx="2819400" cy="2808287"/>
            <a:chOff x="3203575" y="692150"/>
            <a:chExt cx="2239963" cy="2403475"/>
          </a:xfrm>
        </p:grpSpPr>
        <p:pic>
          <p:nvPicPr>
            <p:cNvPr id="46106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5" r="35526" b="52626"/>
            <a:stretch>
              <a:fillRect/>
            </a:stretch>
          </p:blipFill>
          <p:spPr bwMode="auto">
            <a:xfrm>
              <a:off x="3492500" y="692150"/>
              <a:ext cx="1898650" cy="240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07" name="그룹 12"/>
            <p:cNvGrpSpPr>
              <a:grpSpLocks/>
            </p:cNvGrpSpPr>
            <p:nvPr/>
          </p:nvGrpSpPr>
          <p:grpSpPr bwMode="auto">
            <a:xfrm>
              <a:off x="3203575" y="1519238"/>
              <a:ext cx="2239963" cy="1439862"/>
              <a:chOff x="1244143" y="1412776"/>
              <a:chExt cx="2239462" cy="1440160"/>
            </a:xfrm>
          </p:grpSpPr>
          <p:sp>
            <p:nvSpPr>
              <p:cNvPr id="14" name="직사각형 13"/>
              <p:cNvSpPr/>
              <p:nvPr/>
            </p:nvSpPr>
            <p:spPr bwMode="auto">
              <a:xfrm>
                <a:off x="1244143" y="1773234"/>
                <a:ext cx="287499" cy="28809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1428243" y="2565498"/>
                <a:ext cx="287499" cy="2880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 bwMode="auto">
              <a:xfrm>
                <a:off x="3131797" y="1413113"/>
                <a:ext cx="288760" cy="288096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7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 bwMode="auto">
              <a:xfrm>
                <a:off x="3196107" y="2565498"/>
                <a:ext cx="287499" cy="288096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5" name="그룹 5"/>
          <p:cNvGrpSpPr>
            <a:grpSpLocks/>
          </p:cNvGrpSpPr>
          <p:nvPr/>
        </p:nvGrpSpPr>
        <p:grpSpPr bwMode="auto">
          <a:xfrm>
            <a:off x="6199188" y="669925"/>
            <a:ext cx="2787650" cy="2801938"/>
            <a:chOff x="6199188" y="669925"/>
            <a:chExt cx="2324100" cy="2390775"/>
          </a:xfrm>
        </p:grpSpPr>
        <p:pic>
          <p:nvPicPr>
            <p:cNvPr id="46100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1" b="52858"/>
            <a:stretch>
              <a:fillRect/>
            </a:stretch>
          </p:blipFill>
          <p:spPr bwMode="auto">
            <a:xfrm>
              <a:off x="6443663" y="669925"/>
              <a:ext cx="2079625" cy="23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01" name="그룹 17"/>
            <p:cNvGrpSpPr>
              <a:grpSpLocks/>
            </p:cNvGrpSpPr>
            <p:nvPr/>
          </p:nvGrpSpPr>
          <p:grpSpPr bwMode="auto">
            <a:xfrm>
              <a:off x="6199188" y="1481138"/>
              <a:ext cx="2239962" cy="1439862"/>
              <a:chOff x="1244143" y="1412776"/>
              <a:chExt cx="2239462" cy="1440160"/>
            </a:xfrm>
          </p:grpSpPr>
          <p:sp>
            <p:nvSpPr>
              <p:cNvPr id="19" name="직사각형 18"/>
              <p:cNvSpPr/>
              <p:nvPr/>
            </p:nvSpPr>
            <p:spPr bwMode="auto">
              <a:xfrm>
                <a:off x="1244143" y="1773320"/>
                <a:ext cx="287139" cy="287223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>
                <a:off x="1428071" y="2565894"/>
                <a:ext cx="287140" cy="287223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>
                <a:off x="3131061" y="1412936"/>
                <a:ext cx="288463" cy="28722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 bwMode="auto">
              <a:xfrm>
                <a:off x="3195898" y="2565894"/>
                <a:ext cx="287140" cy="287223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6" name="그룹 2"/>
          <p:cNvGrpSpPr>
            <a:grpSpLocks/>
          </p:cNvGrpSpPr>
          <p:nvPr/>
        </p:nvGrpSpPr>
        <p:grpSpPr bwMode="auto">
          <a:xfrm>
            <a:off x="587375" y="3540125"/>
            <a:ext cx="2635250" cy="2997200"/>
            <a:chOff x="1598613" y="3490913"/>
            <a:chExt cx="2239962" cy="2582862"/>
          </a:xfrm>
        </p:grpSpPr>
        <p:pic>
          <p:nvPicPr>
            <p:cNvPr id="46094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6" t="49088" r="67795"/>
            <a:stretch>
              <a:fillRect/>
            </a:stretch>
          </p:blipFill>
          <p:spPr bwMode="auto">
            <a:xfrm>
              <a:off x="1752601" y="3490913"/>
              <a:ext cx="2074862" cy="258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095" name="그룹 22"/>
            <p:cNvGrpSpPr>
              <a:grpSpLocks/>
            </p:cNvGrpSpPr>
            <p:nvPr/>
          </p:nvGrpSpPr>
          <p:grpSpPr bwMode="auto">
            <a:xfrm>
              <a:off x="1598613" y="4594225"/>
              <a:ext cx="2239962" cy="1439863"/>
              <a:chOff x="1244143" y="1412776"/>
              <a:chExt cx="2239462" cy="1440160"/>
            </a:xfrm>
          </p:grpSpPr>
          <p:sp>
            <p:nvSpPr>
              <p:cNvPr id="24" name="직사각형 23"/>
              <p:cNvSpPr/>
              <p:nvPr/>
            </p:nvSpPr>
            <p:spPr bwMode="auto">
              <a:xfrm>
                <a:off x="1244143" y="1773343"/>
                <a:ext cx="287353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 bwMode="auto">
              <a:xfrm>
                <a:off x="1427617" y="2565603"/>
                <a:ext cx="287353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3131497" y="1412105"/>
                <a:ext cx="288702" cy="287348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 bwMode="auto">
              <a:xfrm>
                <a:off x="3196253" y="2565603"/>
                <a:ext cx="287352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7" name="그룹 3"/>
          <p:cNvGrpSpPr>
            <a:grpSpLocks/>
          </p:cNvGrpSpPr>
          <p:nvPr/>
        </p:nvGrpSpPr>
        <p:grpSpPr bwMode="auto">
          <a:xfrm>
            <a:off x="4787900" y="3471863"/>
            <a:ext cx="2600325" cy="3065462"/>
            <a:chOff x="5551488" y="3471863"/>
            <a:chExt cx="2270125" cy="2640012"/>
          </a:xfrm>
        </p:grpSpPr>
        <p:pic>
          <p:nvPicPr>
            <p:cNvPr id="46088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6" t="47969" r="33968" b="-2"/>
            <a:stretch>
              <a:fillRect/>
            </a:stretch>
          </p:blipFill>
          <p:spPr bwMode="auto">
            <a:xfrm>
              <a:off x="5795963" y="3471863"/>
              <a:ext cx="2025650" cy="264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089" name="그룹 27"/>
            <p:cNvGrpSpPr>
              <a:grpSpLocks/>
            </p:cNvGrpSpPr>
            <p:nvPr/>
          </p:nvGrpSpPr>
          <p:grpSpPr bwMode="auto">
            <a:xfrm>
              <a:off x="5551488" y="4638675"/>
              <a:ext cx="2239962" cy="1439863"/>
              <a:chOff x="1244143" y="1412776"/>
              <a:chExt cx="2239462" cy="1440160"/>
            </a:xfrm>
          </p:grpSpPr>
          <p:sp>
            <p:nvSpPr>
              <p:cNvPr id="29" name="직사각형 28"/>
              <p:cNvSpPr/>
              <p:nvPr/>
            </p:nvSpPr>
            <p:spPr bwMode="auto">
              <a:xfrm>
                <a:off x="1244143" y="1773171"/>
                <a:ext cx="286820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 bwMode="auto">
              <a:xfrm>
                <a:off x="1428429" y="2566295"/>
                <a:ext cx="286819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 bwMode="auto">
              <a:xfrm>
                <a:off x="3131334" y="1412163"/>
                <a:ext cx="288205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 bwMode="auto">
              <a:xfrm>
                <a:off x="3196458" y="2566295"/>
                <a:ext cx="286819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D2D422-4AD6-4ACC-9B1D-1D4AB132E7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107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08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09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0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1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2" name="타원 7"/>
          <p:cNvSpPr>
            <a:spLocks noChangeArrowheads="1"/>
          </p:cNvSpPr>
          <p:nvPr/>
        </p:nvSpPr>
        <p:spPr bwMode="auto">
          <a:xfrm>
            <a:off x="3078163" y="508476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47113" name="직선 연결선 9"/>
          <p:cNvCxnSpPr>
            <a:cxnSpLocks noChangeShapeType="1"/>
            <a:stCxn id="47108" idx="3"/>
            <a:endCxn id="47107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직선 연결선 11"/>
          <p:cNvCxnSpPr>
            <a:cxnSpLocks noChangeShapeType="1"/>
            <a:stCxn id="47107" idx="5"/>
            <a:endCxn id="47109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직선 연결선 13"/>
          <p:cNvCxnSpPr>
            <a:cxnSpLocks noChangeShapeType="1"/>
            <a:stCxn id="47109" idx="0"/>
            <a:endCxn id="47108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직선 연결선 15"/>
          <p:cNvCxnSpPr>
            <a:cxnSpLocks noChangeShapeType="1"/>
            <a:stCxn id="47108" idx="6"/>
            <a:endCxn id="47110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직선 연결선 17"/>
          <p:cNvCxnSpPr>
            <a:cxnSpLocks noChangeShapeType="1"/>
            <a:stCxn id="47110" idx="4"/>
            <a:endCxn id="47111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직선 연결선 19"/>
          <p:cNvCxnSpPr>
            <a:cxnSpLocks noChangeShapeType="1"/>
            <a:stCxn id="47109" idx="6"/>
            <a:endCxn id="47111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직선 연결선 25"/>
          <p:cNvCxnSpPr>
            <a:cxnSpLocks noChangeShapeType="1"/>
            <a:stCxn id="47108" idx="5"/>
            <a:endCxn id="47111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89250" y="338931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3275" y="243522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41575" y="4165600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6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47130" name="직선 화살표 연결선 12"/>
          <p:cNvCxnSpPr>
            <a:cxnSpLocks noChangeShapeType="1"/>
            <a:endCxn id="47107" idx="2"/>
          </p:cNvCxnSpPr>
          <p:nvPr/>
        </p:nvCxnSpPr>
        <p:spPr bwMode="auto">
          <a:xfrm>
            <a:off x="1341438" y="3170238"/>
            <a:ext cx="706437" cy="5873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1" name="직선 연결선 16"/>
          <p:cNvCxnSpPr>
            <a:cxnSpLocks noChangeShapeType="1"/>
            <a:stCxn id="47107" idx="5"/>
            <a:endCxn id="47112" idx="1"/>
          </p:cNvCxnSpPr>
          <p:nvPr/>
        </p:nvCxnSpPr>
        <p:spPr bwMode="auto">
          <a:xfrm>
            <a:off x="2355850" y="3357563"/>
            <a:ext cx="774700" cy="1779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2" name="직선 연결선 20"/>
          <p:cNvCxnSpPr>
            <a:cxnSpLocks noChangeShapeType="1"/>
            <a:stCxn id="47112" idx="7"/>
            <a:endCxn id="47111" idx="3"/>
          </p:cNvCxnSpPr>
          <p:nvPr/>
        </p:nvCxnSpPr>
        <p:spPr bwMode="auto">
          <a:xfrm flipV="1">
            <a:off x="3384550" y="4292600"/>
            <a:ext cx="2012950" cy="8445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3" name="직선 연결선 24"/>
          <p:cNvCxnSpPr>
            <a:cxnSpLocks noChangeShapeType="1"/>
            <a:stCxn id="47109" idx="7"/>
            <a:endCxn id="47110" idx="4"/>
          </p:cNvCxnSpPr>
          <p:nvPr/>
        </p:nvCxnSpPr>
        <p:spPr bwMode="auto">
          <a:xfrm flipV="1">
            <a:off x="3759200" y="2290763"/>
            <a:ext cx="1768475" cy="17478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4422775" y="4737100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직사각형 4"/>
          <p:cNvSpPr>
            <a:spLocks noChangeArrowheads="1"/>
          </p:cNvSpPr>
          <p:nvPr/>
        </p:nvSpPr>
        <p:spPr bwMode="auto">
          <a:xfrm>
            <a:off x="1428750" y="3786188"/>
            <a:ext cx="214313" cy="285750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839200" cy="33194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추가적으로 </a:t>
            </a:r>
            <a:r>
              <a:rPr lang="en-US" altLang="ko-KR" dirty="0" smtClean="0"/>
              <a:t>touch[1..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length[1..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 </a:t>
            </a:r>
            <a:r>
              <a:rPr lang="ko-KR" altLang="en-US" dirty="0" smtClean="0"/>
              <a:t>배열 유지</a:t>
            </a:r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en-US" altLang="ko-KR" dirty="0" smtClean="0"/>
              <a:t> touch[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 = </a:t>
            </a:r>
            <a:r>
              <a:rPr lang="en-US" altLang="ko-KR" i="1" dirty="0" smtClean="0"/>
              <a:t>Y</a:t>
            </a:r>
            <a:r>
              <a:rPr lang="ko-KR" altLang="en-US" dirty="0" smtClean="0"/>
              <a:t>에 속한 정점들만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중간에 거치도록 하여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ko-KR" altLang="en-US" smtClean="0"/>
              <a:t>에서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en-US" altLang="ko-KR" sz="1600" smtClean="0"/>
              <a:t>∈</a:t>
            </a:r>
            <a:r>
              <a:rPr lang="en-US" altLang="ko-KR" b="1" smtClean="0"/>
              <a:t>V </a:t>
            </a:r>
            <a:r>
              <a:rPr lang="en-US" altLang="ko-KR" smtClean="0">
                <a:solidFill>
                  <a:srgbClr val="3E020C"/>
                </a:solidFill>
              </a:rPr>
              <a:t>-Y</a:t>
            </a:r>
            <a:r>
              <a:rPr lang="ko-KR" altLang="en-US" smtClean="0"/>
              <a:t>로 </a:t>
            </a:r>
            <a:r>
              <a:rPr lang="ko-KR" altLang="en-US" dirty="0" smtClean="0"/>
              <a:t>가는 현재 최단경로상의 마지막 </a:t>
            </a:r>
            <a:r>
              <a:rPr lang="ko-KR" altLang="en-US" dirty="0" err="1" smtClean="0"/>
              <a:t>이음선을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i="1" dirty="0" smtClean="0"/>
              <a:t> </a:t>
            </a:r>
            <a:r>
              <a:rPr lang="en-US" altLang="ko-KR" i="1" dirty="0" err="1" smtClean="0"/>
              <a:t>v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라고 할 때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에 속한 정점 </a:t>
            </a:r>
            <a:r>
              <a:rPr lang="en-US" altLang="ko-KR" i="1" dirty="0" smtClean="0"/>
              <a:t>v</a:t>
            </a:r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endParaRPr lang="ko-KR" altLang="en-US" dirty="0" smtClean="0"/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length[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 = </a:t>
            </a:r>
            <a:r>
              <a:rPr lang="en-US" altLang="ko-KR" i="1" dirty="0" smtClean="0"/>
              <a:t>Y</a:t>
            </a:r>
            <a:r>
              <a:rPr lang="ko-KR" altLang="en-US" dirty="0" smtClean="0"/>
              <a:t>에 속한 정점들만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중간에 거치도록 하여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i="1" dirty="0" smtClean="0"/>
              <a:t>v</a:t>
            </a:r>
            <a:r>
              <a:rPr lang="en-US" altLang="ko-KR" i="1" baseline="-25000" dirty="0" smtClean="0"/>
              <a:t>i</a:t>
            </a:r>
            <a:r>
              <a:rPr lang="ko-KR" altLang="en-US" dirty="0" smtClean="0"/>
              <a:t>로 가는 현재 최단경로의 길이</a:t>
            </a:r>
            <a:endParaRPr lang="en-US" altLang="ko-KR" i="1" dirty="0" smtClean="0"/>
          </a:p>
        </p:txBody>
      </p:sp>
      <p:sp>
        <p:nvSpPr>
          <p:cNvPr id="4813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501A10-134C-4678-8DC6-5CC2BD99BD7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642938" y="533400"/>
            <a:ext cx="7929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</a:rPr>
              <a:t>Dijkstra</a:t>
            </a:r>
            <a:r>
              <a:rPr lang="ko-KR" altLang="en-US" sz="4200">
                <a:solidFill>
                  <a:schemeClr val="tx2"/>
                </a:solidFill>
              </a:rPr>
              <a:t>의 알고리즘</a:t>
            </a:r>
            <a:endParaRPr lang="en-US" altLang="ko-KR" sz="4200">
              <a:solidFill>
                <a:schemeClr val="tx2"/>
              </a:solidFill>
            </a:endParaRPr>
          </a:p>
        </p:txBody>
      </p:sp>
      <p:sp>
        <p:nvSpPr>
          <p:cNvPr id="6" name="타원 4"/>
          <p:cNvSpPr>
            <a:spLocks noChangeArrowheads="1"/>
          </p:cNvSpPr>
          <p:nvPr/>
        </p:nvSpPr>
        <p:spPr bwMode="auto">
          <a:xfrm>
            <a:off x="2895600" y="4954588"/>
            <a:ext cx="1714500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타원 5"/>
          <p:cNvSpPr>
            <a:spLocks noChangeArrowheads="1"/>
          </p:cNvSpPr>
          <p:nvPr/>
        </p:nvSpPr>
        <p:spPr bwMode="auto">
          <a:xfrm>
            <a:off x="5681663" y="48831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038" y="4597400"/>
            <a:ext cx="3698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4538" y="4597400"/>
            <a:ext cx="6175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타원 8"/>
          <p:cNvSpPr>
            <a:spLocks noChangeArrowheads="1"/>
          </p:cNvSpPr>
          <p:nvPr/>
        </p:nvSpPr>
        <p:spPr bwMode="auto">
          <a:xfrm>
            <a:off x="4181475" y="5240338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1" name="타원 9"/>
          <p:cNvSpPr>
            <a:spLocks noChangeArrowheads="1"/>
          </p:cNvSpPr>
          <p:nvPr/>
        </p:nvSpPr>
        <p:spPr bwMode="auto">
          <a:xfrm>
            <a:off x="5895975" y="5240338"/>
            <a:ext cx="357188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48140" name="직선 연결선 11"/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4395788" y="5348288"/>
            <a:ext cx="1500187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모서리가 둥근 사각형 설명선 13"/>
          <p:cNvSpPr>
            <a:spLocks noChangeArrowheads="1"/>
          </p:cNvSpPr>
          <p:nvPr/>
        </p:nvSpPr>
        <p:spPr bwMode="auto">
          <a:xfrm>
            <a:off x="2752725" y="4525963"/>
            <a:ext cx="928688" cy="357187"/>
          </a:xfrm>
          <a:prstGeom prst="wedgeRoundRectCallout">
            <a:avLst>
              <a:gd name="adj1" fmla="val 111289"/>
              <a:gd name="adj2" fmla="val 15580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touch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14" name="모서리가 둥근 사각형 설명선 14"/>
          <p:cNvSpPr>
            <a:spLocks noChangeArrowheads="1"/>
          </p:cNvSpPr>
          <p:nvPr/>
        </p:nvSpPr>
        <p:spPr bwMode="auto">
          <a:xfrm>
            <a:off x="4824413" y="6097588"/>
            <a:ext cx="1071562" cy="285750"/>
          </a:xfrm>
          <a:prstGeom prst="wedgeRoundRectCallout">
            <a:avLst>
              <a:gd name="adj1" fmla="val -53371"/>
              <a:gd name="adj2" fmla="val -97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length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15" name="타원 8"/>
          <p:cNvSpPr>
            <a:spLocks noChangeArrowheads="1"/>
          </p:cNvSpPr>
          <p:nvPr/>
        </p:nvSpPr>
        <p:spPr bwMode="auto">
          <a:xfrm>
            <a:off x="3252788" y="5454650"/>
            <a:ext cx="365125" cy="2857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i="1">
                <a:latin typeface="+mn-lt"/>
              </a:rPr>
              <a:t>v</a:t>
            </a:r>
            <a:r>
              <a:rPr lang="en-US" altLang="ko-KR" sz="1050" baseline="-25000">
                <a:latin typeface="+mn-lt"/>
              </a:rPr>
              <a:t>1</a:t>
            </a:r>
            <a:endParaRPr lang="ko-KR" altLang="en-US" sz="1050" baseline="-25000">
              <a:latin typeface="+mn-lt"/>
            </a:endParaRPr>
          </a:p>
        </p:txBody>
      </p:sp>
      <p:cxnSp>
        <p:nvCxnSpPr>
          <p:cNvPr id="48144" name="직선 연결선 30"/>
          <p:cNvCxnSpPr>
            <a:cxnSpLocks noChangeShapeType="1"/>
            <a:stCxn id="15" idx="7"/>
          </p:cNvCxnSpPr>
          <p:nvPr/>
        </p:nvCxnSpPr>
        <p:spPr bwMode="auto">
          <a:xfrm>
            <a:off x="3565525" y="5497513"/>
            <a:ext cx="258763" cy="1000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5" name="직선 연결선 32"/>
          <p:cNvCxnSpPr>
            <a:cxnSpLocks noChangeShapeType="1"/>
          </p:cNvCxnSpPr>
          <p:nvPr/>
        </p:nvCxnSpPr>
        <p:spPr bwMode="auto">
          <a:xfrm rot="5400000" flipH="1" flipV="1">
            <a:off x="3752851" y="5454650"/>
            <a:ext cx="214312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6" name="직선 연결선 34"/>
          <p:cNvCxnSpPr>
            <a:cxnSpLocks noChangeShapeType="1"/>
          </p:cNvCxnSpPr>
          <p:nvPr/>
        </p:nvCxnSpPr>
        <p:spPr bwMode="auto">
          <a:xfrm>
            <a:off x="3895725" y="5383213"/>
            <a:ext cx="214313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7" name="직선 화살표 연결선 36"/>
          <p:cNvCxnSpPr>
            <a:cxnSpLocks noChangeShapeType="1"/>
            <a:endCxn id="10" idx="3"/>
          </p:cNvCxnSpPr>
          <p:nvPr/>
        </p:nvCxnSpPr>
        <p:spPr bwMode="auto">
          <a:xfrm flipV="1">
            <a:off x="4110038" y="5422900"/>
            <a:ext cx="103187" cy="1031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왼쪽 중괄호 37"/>
          <p:cNvSpPr>
            <a:spLocks/>
          </p:cNvSpPr>
          <p:nvPr/>
        </p:nvSpPr>
        <p:spPr bwMode="auto">
          <a:xfrm rot="15551704">
            <a:off x="4572000" y="4629150"/>
            <a:ext cx="327025" cy="2339975"/>
          </a:xfrm>
          <a:prstGeom prst="leftBrace">
            <a:avLst>
              <a:gd name="adj1" fmla="val 33355"/>
              <a:gd name="adj2" fmla="val 50000"/>
            </a:avLst>
          </a:prstGeom>
          <a:noFill/>
          <a:ln w="22225" algn="ctr">
            <a:solidFill>
              <a:schemeClr val="tx2">
                <a:lumMod val="75000"/>
              </a:schemeClr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"/>
            <a:ext cx="8839200" cy="64008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/>
              <a:t>	</a:t>
            </a:r>
            <a:r>
              <a:rPr lang="en-US" altLang="ko-KR" sz="1200" b="1" smtClean="0">
                <a:latin typeface="Courier New" panose="02070309020205020404" pitchFamily="49" charset="0"/>
              </a:rPr>
              <a:t>void</a:t>
            </a:r>
            <a:r>
              <a:rPr lang="en-US" altLang="ko-KR" sz="1200" smtClean="0">
                <a:latin typeface="Courier New" panose="02070309020205020404" pitchFamily="49" charset="0"/>
              </a:rPr>
              <a:t> dijkstra(</a:t>
            </a:r>
            <a:r>
              <a:rPr lang="en-US" altLang="ko-KR" sz="1200" b="1" smtClean="0">
                <a:latin typeface="Courier New" panose="02070309020205020404" pitchFamily="49" charset="0"/>
              </a:rPr>
              <a:t>int</a:t>
            </a:r>
            <a:r>
              <a:rPr lang="en-US" altLang="ko-KR" sz="1200" smtClean="0">
                <a:latin typeface="Courier New" panose="02070309020205020404" pitchFamily="49" charset="0"/>
              </a:rPr>
              <a:t> n, </a:t>
            </a:r>
            <a:r>
              <a:rPr lang="en-US" altLang="ko-KR" sz="1200" b="1" smtClean="0">
                <a:latin typeface="Courier New" panose="02070309020205020404" pitchFamily="49" charset="0"/>
              </a:rPr>
              <a:t>const</a:t>
            </a:r>
            <a:r>
              <a:rPr lang="en-US" altLang="ko-KR" sz="1200" smtClean="0">
                <a:latin typeface="Courier New" panose="02070309020205020404" pitchFamily="49" charset="0"/>
              </a:rPr>
              <a:t>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W[][],</a:t>
            </a:r>
            <a:r>
              <a:rPr lang="en-US" altLang="ko-KR" sz="12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200" smtClean="0">
                <a:latin typeface="Courier New" panose="02070309020205020404" pitchFamily="49" charset="0"/>
              </a:rPr>
              <a:t>F)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i, 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edge</a:t>
            </a:r>
            <a:r>
              <a:rPr lang="en-US" altLang="ko-KR" sz="1200" smtClean="0">
                <a:latin typeface="Courier New" panose="02070309020205020404" pitchFamily="49" charset="0"/>
              </a:rPr>
              <a:t> e;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touch[2..n];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length[2..n];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F = </a:t>
            </a:r>
            <a:r>
              <a:rPr lang="el-GR" altLang="ko-KR" sz="1200" smtClean="0"/>
              <a:t>ϕ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touch[i] = 1;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length[i] = W[1][i];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smtClean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repeat</a:t>
            </a:r>
            <a:r>
              <a:rPr lang="en-US" altLang="ko-KR" sz="1200" smtClean="0">
                <a:latin typeface="Courier New" panose="02070309020205020404" pitchFamily="49" charset="0"/>
              </a:rPr>
              <a:t>(n-1 times) {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min = </a:t>
            </a:r>
            <a:r>
              <a:rPr lang="en-US" altLang="ko-KR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∞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for(</a:t>
            </a:r>
            <a:r>
              <a:rPr lang="en-US" altLang="ko-KR" sz="1200" smtClean="0">
                <a:latin typeface="Courier New" panose="02070309020205020404" pitchFamily="49" charset="0"/>
              </a:rPr>
              <a:t>i=2; i &lt;= n; i++)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(0 &lt;= length[i] &lt; min)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length[i];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vnear = i;		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e = (touch[vnear], vnear): </a:t>
            </a:r>
            <a:r>
              <a:rPr lang="ko-KR" altLang="en-US" sz="1200" smtClean="0">
                <a:latin typeface="Courier New" panose="02070309020205020404" pitchFamily="49" charset="0"/>
              </a:rPr>
              <a:t>이음선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e</a:t>
            </a:r>
            <a:r>
              <a:rPr lang="ko-KR" altLang="en-US" sz="1200" smtClean="0">
                <a:latin typeface="Courier New" panose="02070309020205020404" pitchFamily="49" charset="0"/>
              </a:rPr>
              <a:t>를 </a:t>
            </a:r>
            <a:r>
              <a:rPr lang="en-US" altLang="ko-KR" sz="1200" smtClean="0">
                <a:latin typeface="Courier New" panose="02070309020205020404" pitchFamily="49" charset="0"/>
              </a:rPr>
              <a:t>F</a:t>
            </a:r>
            <a:r>
              <a:rPr lang="ko-KR" altLang="en-US" sz="1200" smtClean="0">
                <a:latin typeface="Courier New" panose="02070309020205020404" pitchFamily="49" charset="0"/>
              </a:rPr>
              <a:t>에 추가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(length[vnear]+ W[vnear][i] &lt; length[i])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</a:t>
            </a:r>
            <a:r>
              <a:rPr lang="en-US" altLang="ko-KR" sz="1200" smtClean="0">
                <a:latin typeface="Courier New" panose="02070309020205020404" pitchFamily="49" charset="0"/>
              </a:rPr>
              <a:t>length[i] = length[vnear] + W[vnear][i];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        touch[i] = 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length[vnear]=-1;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4915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939122-026F-404C-B0EA-564EBFAB941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9156" name="직사각형 5"/>
          <p:cNvSpPr>
            <a:spLocks noChangeArrowheads="1"/>
          </p:cNvSpPr>
          <p:nvPr/>
        </p:nvSpPr>
        <p:spPr bwMode="auto">
          <a:xfrm>
            <a:off x="49213" y="142875"/>
            <a:ext cx="9001125" cy="6000750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타원 4"/>
          <p:cNvSpPr>
            <a:spLocks noChangeArrowheads="1"/>
          </p:cNvSpPr>
          <p:nvPr/>
        </p:nvSpPr>
        <p:spPr bwMode="auto">
          <a:xfrm>
            <a:off x="2214563" y="928688"/>
            <a:ext cx="1714500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0" name="타원 5"/>
          <p:cNvSpPr>
            <a:spLocks noChangeArrowheads="1"/>
          </p:cNvSpPr>
          <p:nvPr/>
        </p:nvSpPr>
        <p:spPr bwMode="auto">
          <a:xfrm>
            <a:off x="5000625" y="857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5715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0" y="571500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53" name="타원 8"/>
          <p:cNvSpPr>
            <a:spLocks noChangeArrowheads="1"/>
          </p:cNvSpPr>
          <p:nvPr/>
        </p:nvSpPr>
        <p:spPr bwMode="auto">
          <a:xfrm>
            <a:off x="3500438" y="1214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4" name="타원 9"/>
          <p:cNvSpPr>
            <a:spLocks noChangeArrowheads="1"/>
          </p:cNvSpPr>
          <p:nvPr/>
        </p:nvSpPr>
        <p:spPr bwMode="auto">
          <a:xfrm>
            <a:off x="5214938" y="1214438"/>
            <a:ext cx="357187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+mn-lt"/>
              </a:rPr>
              <a:t>v</a:t>
            </a:r>
            <a:r>
              <a:rPr lang="en-US" altLang="ko-KR" sz="1400" baseline="-25000" dirty="0">
                <a:latin typeface="+mn-lt"/>
              </a:rPr>
              <a:t>i</a:t>
            </a:r>
            <a:endParaRPr lang="ko-KR" altLang="en-US" sz="1400" baseline="-25000" dirty="0">
              <a:latin typeface="+mn-lt"/>
            </a:endParaRPr>
          </a:p>
        </p:txBody>
      </p:sp>
      <p:cxnSp>
        <p:nvCxnSpPr>
          <p:cNvPr id="50184" name="직선 연결선 11"/>
          <p:cNvCxnSpPr>
            <a:cxnSpLocks noChangeShapeType="1"/>
            <a:stCxn id="31753" idx="6"/>
            <a:endCxn id="31754" idx="2"/>
          </p:cNvCxnSpPr>
          <p:nvPr/>
        </p:nvCxnSpPr>
        <p:spPr bwMode="auto">
          <a:xfrm>
            <a:off x="3714750" y="1322388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모서리가 둥근 사각형 설명선 13"/>
          <p:cNvSpPr>
            <a:spLocks noChangeArrowheads="1"/>
          </p:cNvSpPr>
          <p:nvPr/>
        </p:nvSpPr>
        <p:spPr bwMode="auto">
          <a:xfrm>
            <a:off x="2071688" y="500063"/>
            <a:ext cx="928687" cy="357187"/>
          </a:xfrm>
          <a:prstGeom prst="wedgeRoundRectCallout">
            <a:avLst>
              <a:gd name="adj1" fmla="val 111289"/>
              <a:gd name="adj2" fmla="val 15580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touch[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57" name="모서리가 둥근 사각형 설명선 14"/>
          <p:cNvSpPr>
            <a:spLocks noChangeArrowheads="1"/>
          </p:cNvSpPr>
          <p:nvPr/>
        </p:nvSpPr>
        <p:spPr bwMode="auto">
          <a:xfrm>
            <a:off x="4143375" y="2071688"/>
            <a:ext cx="1071563" cy="285750"/>
          </a:xfrm>
          <a:prstGeom prst="wedgeRoundRectCallout">
            <a:avLst>
              <a:gd name="adj1" fmla="val -53371"/>
              <a:gd name="adj2" fmla="val -97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250" y="2428875"/>
            <a:ext cx="8001000" cy="1627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있는 노드 중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최소로 하는 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를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선정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편입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배열을 재 계산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새로 편입되면서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length[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감소할 수 있는가 확인하는 절차 필요</a:t>
            </a:r>
          </a:p>
        </p:txBody>
      </p:sp>
      <p:sp>
        <p:nvSpPr>
          <p:cNvPr id="31759" name="타원 16"/>
          <p:cNvSpPr>
            <a:spLocks noChangeArrowheads="1"/>
          </p:cNvSpPr>
          <p:nvPr/>
        </p:nvSpPr>
        <p:spPr bwMode="auto">
          <a:xfrm>
            <a:off x="2500313" y="4429125"/>
            <a:ext cx="2214562" cy="18192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0" name="타원 17"/>
          <p:cNvSpPr>
            <a:spLocks noChangeArrowheads="1"/>
          </p:cNvSpPr>
          <p:nvPr/>
        </p:nvSpPr>
        <p:spPr bwMode="auto">
          <a:xfrm>
            <a:off x="5572125" y="442912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4400" y="4098925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15063" y="4173538"/>
            <a:ext cx="6175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63" name="타원 20"/>
          <p:cNvSpPr>
            <a:spLocks noChangeArrowheads="1"/>
          </p:cNvSpPr>
          <p:nvPr/>
        </p:nvSpPr>
        <p:spPr bwMode="auto">
          <a:xfrm>
            <a:off x="4071938" y="478631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50193" name="직선 연결선 22"/>
          <p:cNvCxnSpPr>
            <a:cxnSpLocks noChangeShapeType="1"/>
            <a:stCxn id="31763" idx="6"/>
          </p:cNvCxnSpPr>
          <p:nvPr/>
        </p:nvCxnSpPr>
        <p:spPr bwMode="auto">
          <a:xfrm>
            <a:off x="4286250" y="4894263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6" name="모서리가 둥근 사각형 설명선 24"/>
          <p:cNvSpPr>
            <a:spLocks noChangeArrowheads="1"/>
          </p:cNvSpPr>
          <p:nvPr/>
        </p:nvSpPr>
        <p:spPr bwMode="auto">
          <a:xfrm>
            <a:off x="4419600" y="3948113"/>
            <a:ext cx="1071563" cy="285750"/>
          </a:xfrm>
          <a:prstGeom prst="wedgeRoundRectCallout">
            <a:avLst>
              <a:gd name="adj1" fmla="val -28867"/>
              <a:gd name="adj2" fmla="val 14429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67" name="타원 25"/>
          <p:cNvSpPr>
            <a:spLocks noChangeArrowheads="1"/>
          </p:cNvSpPr>
          <p:nvPr/>
        </p:nvSpPr>
        <p:spPr bwMode="auto">
          <a:xfrm>
            <a:off x="4000500" y="5429250"/>
            <a:ext cx="214313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50196" name="직선 연결선 27"/>
          <p:cNvCxnSpPr>
            <a:cxnSpLocks noChangeShapeType="1"/>
            <a:stCxn id="31767" idx="6"/>
          </p:cNvCxnSpPr>
          <p:nvPr/>
        </p:nvCxnSpPr>
        <p:spPr bwMode="auto">
          <a:xfrm flipV="1">
            <a:off x="4214813" y="5030788"/>
            <a:ext cx="1655762" cy="506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835400" y="5592763"/>
            <a:ext cx="584200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70" name="모서리가 둥근 사각형 설명선 29"/>
          <p:cNvSpPr>
            <a:spLocks noChangeArrowheads="1"/>
          </p:cNvSpPr>
          <p:nvPr/>
        </p:nvSpPr>
        <p:spPr bwMode="auto">
          <a:xfrm>
            <a:off x="4857750" y="5429250"/>
            <a:ext cx="1071563" cy="357188"/>
          </a:xfrm>
          <a:prstGeom prst="wedgeRoundRectCallout">
            <a:avLst>
              <a:gd name="adj1" fmla="val -13486"/>
              <a:gd name="adj2" fmla="val -113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W[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71" name="모서리가 둥근 사각형 설명선 30"/>
          <p:cNvSpPr>
            <a:spLocks noChangeArrowheads="1"/>
          </p:cNvSpPr>
          <p:nvPr/>
        </p:nvSpPr>
        <p:spPr bwMode="auto">
          <a:xfrm>
            <a:off x="1428750" y="4000500"/>
            <a:ext cx="1071563" cy="500063"/>
          </a:xfrm>
          <a:prstGeom prst="wedgeRoundRectCallout">
            <a:avLst>
              <a:gd name="adj1" fmla="val 198741"/>
              <a:gd name="adj2" fmla="val 12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200" dirty="0">
                <a:latin typeface="+mn-lt"/>
              </a:rPr>
              <a:t>기존의 </a:t>
            </a:r>
            <a:r>
              <a:rPr lang="en-US" altLang="ko-KR" sz="1200" dirty="0">
                <a:latin typeface="+mn-lt"/>
              </a:rPr>
              <a:t>touch[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28" name="타원 8"/>
          <p:cNvSpPr>
            <a:spLocks noChangeArrowheads="1"/>
          </p:cNvSpPr>
          <p:nvPr/>
        </p:nvSpPr>
        <p:spPr bwMode="auto">
          <a:xfrm>
            <a:off x="2571750" y="1428750"/>
            <a:ext cx="357188" cy="2714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dirty="0">
                <a:latin typeface="+mn-lt"/>
              </a:rPr>
              <a:t>v</a:t>
            </a:r>
            <a:r>
              <a:rPr lang="en-US" altLang="ko-KR" sz="1050" baseline="-25000" dirty="0">
                <a:latin typeface="+mn-lt"/>
              </a:rPr>
              <a:t>1</a:t>
            </a:r>
            <a:endParaRPr lang="ko-KR" altLang="en-US" sz="1050" baseline="-25000" dirty="0">
              <a:latin typeface="+mn-lt"/>
            </a:endParaRPr>
          </a:p>
        </p:txBody>
      </p:sp>
      <p:cxnSp>
        <p:nvCxnSpPr>
          <p:cNvPr id="50201" name="직선 연결선 30"/>
          <p:cNvCxnSpPr>
            <a:cxnSpLocks noChangeShapeType="1"/>
            <a:stCxn id="28" idx="7"/>
          </p:cNvCxnSpPr>
          <p:nvPr/>
        </p:nvCxnSpPr>
        <p:spPr bwMode="auto">
          <a:xfrm>
            <a:off x="2876550" y="1468438"/>
            <a:ext cx="266700" cy="1031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2" name="직선 연결선 32"/>
          <p:cNvCxnSpPr>
            <a:cxnSpLocks noChangeShapeType="1"/>
          </p:cNvCxnSpPr>
          <p:nvPr/>
        </p:nvCxnSpPr>
        <p:spPr bwMode="auto">
          <a:xfrm rot="5400000" flipH="1" flipV="1">
            <a:off x="3071813" y="1428750"/>
            <a:ext cx="214312" cy="714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3" name="직선 연결선 34"/>
          <p:cNvCxnSpPr>
            <a:cxnSpLocks noChangeShapeType="1"/>
          </p:cNvCxnSpPr>
          <p:nvPr/>
        </p:nvCxnSpPr>
        <p:spPr bwMode="auto">
          <a:xfrm>
            <a:off x="3214688" y="1357313"/>
            <a:ext cx="214312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4" name="직선 화살표 연결선 36"/>
          <p:cNvCxnSpPr>
            <a:cxnSpLocks noChangeShapeType="1"/>
            <a:endCxn id="31753" idx="3"/>
          </p:cNvCxnSpPr>
          <p:nvPr/>
        </p:nvCxnSpPr>
        <p:spPr bwMode="auto">
          <a:xfrm flipV="1">
            <a:off x="3429000" y="1397000"/>
            <a:ext cx="103188" cy="1031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57" name="왼쪽 중괄호 37"/>
          <p:cNvSpPr>
            <a:spLocks/>
          </p:cNvSpPr>
          <p:nvPr/>
        </p:nvSpPr>
        <p:spPr bwMode="auto">
          <a:xfrm rot="-6048296">
            <a:off x="3873500" y="557213"/>
            <a:ext cx="327025" cy="2339975"/>
          </a:xfrm>
          <a:prstGeom prst="leftBrace">
            <a:avLst>
              <a:gd name="adj1" fmla="val 28546"/>
              <a:gd name="adj2" fmla="val 50000"/>
            </a:avLst>
          </a:prstGeom>
          <a:noFill/>
          <a:ln w="15875" algn="ctr">
            <a:solidFill>
              <a:schemeClr val="tx2">
                <a:lumMod val="75000"/>
              </a:schemeClr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800" smtClean="0">
              <a:latin typeface="굴림" panose="020B0600000101010101" pitchFamily="50" charset="-127"/>
            </a:endParaRPr>
          </a:p>
        </p:txBody>
      </p:sp>
      <p:sp>
        <p:nvSpPr>
          <p:cNvPr id="39" name="타원 8"/>
          <p:cNvSpPr>
            <a:spLocks noChangeArrowheads="1"/>
          </p:cNvSpPr>
          <p:nvPr/>
        </p:nvSpPr>
        <p:spPr bwMode="auto">
          <a:xfrm>
            <a:off x="3197225" y="5000625"/>
            <a:ext cx="357188" cy="2714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dirty="0">
                <a:latin typeface="+mn-lt"/>
              </a:rPr>
              <a:t>v</a:t>
            </a:r>
            <a:r>
              <a:rPr lang="en-US" altLang="ko-KR" sz="1050" baseline="-25000" dirty="0">
                <a:latin typeface="+mn-lt"/>
              </a:rPr>
              <a:t>1</a:t>
            </a:r>
            <a:endParaRPr lang="ko-KR" altLang="en-US" sz="1050" baseline="-25000" dirty="0">
              <a:latin typeface="+mn-lt"/>
            </a:endParaRPr>
          </a:p>
        </p:txBody>
      </p:sp>
      <p:grpSp>
        <p:nvGrpSpPr>
          <p:cNvPr id="50207" name="그룹 44"/>
          <p:cNvGrpSpPr>
            <a:grpSpLocks/>
          </p:cNvGrpSpPr>
          <p:nvPr/>
        </p:nvGrpSpPr>
        <p:grpSpPr bwMode="auto">
          <a:xfrm>
            <a:off x="3508375" y="4929188"/>
            <a:ext cx="595313" cy="214312"/>
            <a:chOff x="3509096" y="4929198"/>
            <a:chExt cx="594231" cy="214314"/>
          </a:xfrm>
        </p:grpSpPr>
        <p:cxnSp>
          <p:nvCxnSpPr>
            <p:cNvPr id="50217" name="직선 연결선 40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8" name="직선 연결선 41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9" name="직선 연결선 42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0" name="직선 화살표 연결선 43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208" name="그룹 45"/>
          <p:cNvGrpSpPr>
            <a:grpSpLocks/>
          </p:cNvGrpSpPr>
          <p:nvPr/>
        </p:nvGrpSpPr>
        <p:grpSpPr bwMode="auto">
          <a:xfrm rot="2847476">
            <a:off x="3482975" y="5327650"/>
            <a:ext cx="595313" cy="214313"/>
            <a:chOff x="3509096" y="4929198"/>
            <a:chExt cx="594231" cy="214314"/>
          </a:xfrm>
        </p:grpSpPr>
        <p:cxnSp>
          <p:nvCxnSpPr>
            <p:cNvPr id="50213" name="직선 연결선 46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4" name="직선 연결선 47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5" name="직선 연결선 48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6" name="직선 화살표 연결선 49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" name="모서리가 둥근 사각형 설명선 29"/>
          <p:cNvSpPr>
            <a:spLocks noChangeArrowheads="1"/>
          </p:cNvSpPr>
          <p:nvPr/>
        </p:nvSpPr>
        <p:spPr bwMode="auto">
          <a:xfrm>
            <a:off x="2092325" y="6248400"/>
            <a:ext cx="1071563" cy="285750"/>
          </a:xfrm>
          <a:prstGeom prst="wedgeRoundRectCallout">
            <a:avLst>
              <a:gd name="adj1" fmla="val 94737"/>
              <a:gd name="adj2" fmla="val -351413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50210" name="슬라이드 번호 개체 틀 4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E0562D-DCF9-470A-B455-21893E9A09A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5" name="타원 9"/>
          <p:cNvSpPr>
            <a:spLocks noChangeArrowheads="1"/>
          </p:cNvSpPr>
          <p:nvPr/>
        </p:nvSpPr>
        <p:spPr bwMode="auto">
          <a:xfrm>
            <a:off x="5781675" y="4765675"/>
            <a:ext cx="357188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+mn-lt"/>
              </a:rPr>
              <a:t>v</a:t>
            </a:r>
            <a:r>
              <a:rPr lang="en-US" altLang="ko-KR" sz="1400" baseline="-25000" dirty="0">
                <a:latin typeface="+mn-lt"/>
              </a:rPr>
              <a:t>i</a:t>
            </a:r>
            <a:endParaRPr lang="ko-KR" altLang="en-US" sz="1400" baseline="-25000" dirty="0">
              <a:latin typeface="+mn-lt"/>
            </a:endParaRPr>
          </a:p>
        </p:txBody>
      </p:sp>
      <p:sp>
        <p:nvSpPr>
          <p:cNvPr id="50212" name="오른쪽 중괄호 3"/>
          <p:cNvSpPr>
            <a:spLocks/>
          </p:cNvSpPr>
          <p:nvPr/>
        </p:nvSpPr>
        <p:spPr bwMode="auto">
          <a:xfrm rot="-5643403">
            <a:off x="4521994" y="3496469"/>
            <a:ext cx="288925" cy="2408237"/>
          </a:xfrm>
          <a:prstGeom prst="rightBrace">
            <a:avLst>
              <a:gd name="adj1" fmla="val 25121"/>
              <a:gd name="adj2" fmla="val 50000"/>
            </a:avLst>
          </a:prstGeom>
          <a:noFill/>
          <a:ln w="15875" algn="ctr">
            <a:solidFill>
              <a:srgbClr val="3E020C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492500" y="2997200"/>
            <a:ext cx="1008063" cy="3603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>
          <a:xfrm>
            <a:off x="928688" y="762000"/>
            <a:ext cx="7143750" cy="952500"/>
          </a:xfrm>
          <a:noFill/>
        </p:spPr>
        <p:txBody>
          <a:bodyPr/>
          <a:lstStyle/>
          <a:p>
            <a:pPr eaLnBrk="1" hangingPunct="1"/>
            <a:r>
              <a:rPr lang="en-US" altLang="ko-KR" sz="3400" smtClean="0"/>
              <a:t>Dijkstra</a:t>
            </a:r>
            <a:r>
              <a:rPr lang="ko-KR" altLang="en-US" sz="3400" smtClean="0"/>
              <a:t>의 알고리즘 분석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133600"/>
            <a:ext cx="8839200" cy="3009900"/>
          </a:xfrm>
        </p:spPr>
        <p:txBody>
          <a:bodyPr/>
          <a:lstStyle/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>
              <a:lnSpc>
                <a:spcPts val="2875"/>
              </a:lnSpc>
            </a:pPr>
            <a:r>
              <a:rPr lang="en-US" altLang="ko-KR" i="1" smtClean="0"/>
              <a:t>T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) = </a:t>
            </a:r>
            <a:r>
              <a:rPr lang="en-US" altLang="ko-KR" smtClean="0">
                <a:sym typeface="Symbol" panose="05050102010706020507" pitchFamily="18" charset="2"/>
              </a:rPr>
              <a:t>2(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-1)</a:t>
            </a:r>
            <a:r>
              <a:rPr lang="en-US" altLang="ko-KR" baseline="3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  (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z="2400" baseline="5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). </a:t>
            </a:r>
          </a:p>
          <a:p>
            <a:pPr lvl="1" eaLnBrk="1" hangingPunct="1">
              <a:lnSpc>
                <a:spcPts val="2875"/>
              </a:lnSpc>
            </a:pPr>
            <a:r>
              <a:rPr lang="ko-KR" altLang="en-US" smtClean="0">
                <a:sym typeface="Symbol" panose="05050102010706020507" pitchFamily="18" charset="2"/>
              </a:rPr>
              <a:t>힙</a:t>
            </a:r>
            <a:r>
              <a:rPr lang="en-US" altLang="ko-KR" smtClean="0">
                <a:sym typeface="Symbol" panose="05050102010706020507" pitchFamily="18" charset="2"/>
              </a:rPr>
              <a:t>(heap)</a:t>
            </a:r>
            <a:r>
              <a:rPr lang="ko-KR" altLang="en-US" smtClean="0">
                <a:sym typeface="Symbol" panose="05050102010706020507" pitchFamily="18" charset="2"/>
              </a:rPr>
              <a:t>으로 구현하면 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m</a:t>
            </a:r>
            <a:r>
              <a:rPr lang="en-US" altLang="ko-KR" smtClean="0">
                <a:sym typeface="Symbol" panose="05050102010706020507" pitchFamily="18" charset="2"/>
              </a:rPr>
              <a:t> lg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피보나찌 힙으로 구현하면 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m</a:t>
            </a:r>
            <a:r>
              <a:rPr lang="en-US" altLang="ko-KR" smtClean="0">
                <a:sym typeface="Symbol" panose="05050102010706020507" pitchFamily="18" charset="2"/>
              </a:rPr>
              <a:t> +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 lg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ts val="2875"/>
              </a:lnSpc>
            </a:pPr>
            <a:endParaRPr lang="en-US" altLang="ko-KR" smtClean="0">
              <a:sym typeface="Symbol" panose="05050102010706020507" pitchFamily="18" charset="2"/>
            </a:endParaRPr>
          </a:p>
        </p:txBody>
      </p:sp>
      <p:sp>
        <p:nvSpPr>
          <p:cNvPr id="5120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38C2C7-1452-4D62-9A10-B4C2011BCD1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771800" y="4293096"/>
            <a:ext cx="560488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ko-KR" sz="1200" b="1" kern="0" dirty="0" smtClean="0">
                <a:latin typeface="Courier New" panose="02070309020205020404" pitchFamily="49" charset="0"/>
              </a:rPr>
              <a:t>void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dijkstra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int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n, 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const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number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W[][],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&amp; 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F)               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ko-KR" sz="1200" b="1" kern="0" dirty="0">
                <a:latin typeface="Courier New" panose="02070309020205020404" pitchFamily="49" charset="0"/>
              </a:rPr>
              <a:t>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     for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repeat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(n-1 times) 		</a:t>
            </a:r>
            <a:endParaRPr lang="ko-KR" altLang="en-US" sz="1200" kern="0" dirty="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for(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>
                <a:latin typeface="Courier New" panose="02070309020205020404" pitchFamily="49" charset="0"/>
              </a:rPr>
              <a:t> 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      …….  	</a:t>
            </a:r>
            <a:endParaRPr lang="ko-KR" altLang="en-US" sz="1200" kern="0" dirty="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for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93713" y="438150"/>
            <a:ext cx="4870450" cy="3062288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void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dijkstra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int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n, 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const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number W[][],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&amp;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F)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for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 smtClean="0">
                <a:latin typeface="Courier New" panose="02070309020205020404" pitchFamily="49" charset="0"/>
              </a:rPr>
              <a:t>       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----</a:t>
            </a:r>
            <a:r>
              <a:rPr lang="ko-KR" altLang="en-US" sz="1000" dirty="0" smtClean="0">
                <a:latin typeface="Courier New" panose="02070309020205020404" pitchFamily="49" charset="0"/>
              </a:rPr>
              <a:t>	</a:t>
            </a:r>
            <a:endParaRPr lang="en-US" altLang="ko-KR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     </a:t>
            </a:r>
            <a:r>
              <a:rPr lang="ko-KR" altLang="en-US" sz="1000" dirty="0" smtClean="0">
                <a:latin typeface="Courier New" panose="02070309020205020404" pitchFamily="49" charset="0"/>
              </a:rPr>
              <a:t> 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repeat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(n-1 times) {	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     for(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	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>
                <a:latin typeface="Courier New" panose="02070309020205020404" pitchFamily="49" charset="0"/>
              </a:rPr>
              <a:t> </a:t>
            </a:r>
            <a:r>
              <a:rPr lang="ko-KR" altLang="en-US" sz="1000" dirty="0" smtClean="0">
                <a:latin typeface="Courier New" panose="02070309020205020404" pitchFamily="49" charset="0"/>
              </a:rPr>
              <a:t>         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if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(0 &lt;= 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 &lt; min)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 smtClean="0">
                <a:latin typeface="Courier New" panose="02070309020205020404" pitchFamily="49" charset="0"/>
              </a:rPr>
              <a:t>	</a:t>
            </a:r>
            <a:r>
              <a:rPr lang="en-US" altLang="ko-KR" sz="1000" i="1" dirty="0" smtClean="0">
                <a:latin typeface="Courier New" panose="02070309020205020404" pitchFamily="49" charset="0"/>
              </a:rPr>
              <a:t>  </a:t>
            </a:r>
            <a:r>
              <a:rPr lang="en-US" altLang="ko-KR" sz="1000" b="1" i="1" dirty="0" smtClean="0">
                <a:latin typeface="Courier New" panose="02070309020205020404" pitchFamily="49" charset="0"/>
              </a:rPr>
              <a:t>find shortest and </a:t>
            </a:r>
            <a:r>
              <a:rPr lang="en-US" altLang="ko-KR" sz="1000" b="1" i="1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			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	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      for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	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if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(length[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]+ W[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 &lt; 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i="1" dirty="0" smtClean="0">
                <a:latin typeface="Courier New" panose="02070309020205020404" pitchFamily="49" charset="0"/>
              </a:rPr>
              <a:t>                update length and touch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>
                <a:latin typeface="Courier New" panose="02070309020205020404" pitchFamily="49" charset="0"/>
              </a:rPr>
              <a:t>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      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   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>
                <a:latin typeface="Courier New" panose="02070309020205020404" pitchFamily="49" charset="0"/>
              </a:rPr>
              <a:t>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3251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29BFD9-2119-47E4-8E75-33029A7BCC4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53252" name="오른쪽 중괄호 1"/>
          <p:cNvSpPr>
            <a:spLocks/>
          </p:cNvSpPr>
          <p:nvPr/>
        </p:nvSpPr>
        <p:spPr bwMode="auto">
          <a:xfrm>
            <a:off x="5064125" y="2349500"/>
            <a:ext cx="228600" cy="503238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2413" y="1892300"/>
            <a:ext cx="3529012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Consider only the edges connected to 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. 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Each edge is considered once.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총 </a:t>
            </a: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번의 확인 및 변경 작업 가능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정확히는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“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총에지수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-</a:t>
            </a: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연결된 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에지수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”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만큼 작업 가능</a:t>
            </a:r>
          </a:p>
        </p:txBody>
      </p:sp>
      <p:sp>
        <p:nvSpPr>
          <p:cNvPr id="7" name="타원 16"/>
          <p:cNvSpPr>
            <a:spLocks noChangeArrowheads="1"/>
          </p:cNvSpPr>
          <p:nvPr/>
        </p:nvSpPr>
        <p:spPr bwMode="auto">
          <a:xfrm>
            <a:off x="2674938" y="4794250"/>
            <a:ext cx="2214562" cy="157162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타원 17"/>
          <p:cNvSpPr>
            <a:spLocks noChangeArrowheads="1"/>
          </p:cNvSpPr>
          <p:nvPr/>
        </p:nvSpPr>
        <p:spPr bwMode="auto">
          <a:xfrm>
            <a:off x="5746750" y="4794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375" y="44958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8688" y="4487863"/>
            <a:ext cx="619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1" name="타원 20"/>
          <p:cNvSpPr>
            <a:spLocks noChangeArrowheads="1"/>
          </p:cNvSpPr>
          <p:nvPr/>
        </p:nvSpPr>
        <p:spPr bwMode="auto">
          <a:xfrm>
            <a:off x="4246563" y="5151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2" name="타원 21"/>
          <p:cNvSpPr>
            <a:spLocks noChangeArrowheads="1"/>
          </p:cNvSpPr>
          <p:nvPr/>
        </p:nvSpPr>
        <p:spPr bwMode="auto">
          <a:xfrm>
            <a:off x="5961063" y="5151438"/>
            <a:ext cx="285750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53260" name="직선 연결선 22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4460875" y="5259388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모서리가 둥근 사각형 설명선 24"/>
          <p:cNvSpPr>
            <a:spLocks noChangeArrowheads="1"/>
          </p:cNvSpPr>
          <p:nvPr/>
        </p:nvSpPr>
        <p:spPr bwMode="auto">
          <a:xfrm>
            <a:off x="4227513" y="4256088"/>
            <a:ext cx="1071562" cy="285750"/>
          </a:xfrm>
          <a:prstGeom prst="wedgeRoundRectCallout">
            <a:avLst>
              <a:gd name="adj1" fmla="val 1479"/>
              <a:gd name="adj2" fmla="val 17614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length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타원 25"/>
          <p:cNvSpPr>
            <a:spLocks noChangeArrowheads="1"/>
          </p:cNvSpPr>
          <p:nvPr/>
        </p:nvSpPr>
        <p:spPr bwMode="auto">
          <a:xfrm>
            <a:off x="4175125" y="5794375"/>
            <a:ext cx="214313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16" name="직선 연결선 27"/>
          <p:cNvCxnSpPr>
            <a:cxnSpLocks noChangeShapeType="1"/>
            <a:stCxn id="15" idx="6"/>
            <a:endCxn id="12" idx="3"/>
          </p:cNvCxnSpPr>
          <p:nvPr/>
        </p:nvCxnSpPr>
        <p:spPr bwMode="auto">
          <a:xfrm flipV="1">
            <a:off x="4389438" y="5395913"/>
            <a:ext cx="1612900" cy="506412"/>
          </a:xfrm>
          <a:prstGeom prst="line">
            <a:avLst/>
          </a:prstGeom>
          <a:noFill/>
          <a:ln w="53975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87800" y="5973763"/>
            <a:ext cx="593725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8" name="모서리가 둥근 사각형 설명선 29"/>
          <p:cNvSpPr>
            <a:spLocks noChangeArrowheads="1"/>
          </p:cNvSpPr>
          <p:nvPr/>
        </p:nvSpPr>
        <p:spPr bwMode="auto">
          <a:xfrm>
            <a:off x="4924425" y="6261100"/>
            <a:ext cx="1071563" cy="357188"/>
          </a:xfrm>
          <a:prstGeom prst="wedgeRoundRectCallout">
            <a:avLst>
              <a:gd name="adj1" fmla="val -45994"/>
              <a:gd name="adj2" fmla="val -18677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W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vnear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9" name="모서리가 둥근 사각형 설명선 30"/>
          <p:cNvSpPr>
            <a:spLocks noChangeArrowheads="1"/>
          </p:cNvSpPr>
          <p:nvPr/>
        </p:nvSpPr>
        <p:spPr bwMode="auto">
          <a:xfrm>
            <a:off x="1603375" y="4365625"/>
            <a:ext cx="1071563" cy="500063"/>
          </a:xfrm>
          <a:prstGeom prst="wedgeRoundRectCallout">
            <a:avLst>
              <a:gd name="adj1" fmla="val 198741"/>
              <a:gd name="adj2" fmla="val 12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existing</a:t>
            </a:r>
            <a:r>
              <a:rPr lang="ko-KR" altLang="en-US" sz="1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touch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0" name="타원 8"/>
          <p:cNvSpPr>
            <a:spLocks noChangeArrowheads="1"/>
          </p:cNvSpPr>
          <p:nvPr/>
        </p:nvSpPr>
        <p:spPr bwMode="auto">
          <a:xfrm>
            <a:off x="3317875" y="5365750"/>
            <a:ext cx="428625" cy="2857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i="1">
                <a:latin typeface="+mn-lt"/>
              </a:rPr>
              <a:t>v</a:t>
            </a:r>
            <a:r>
              <a:rPr lang="en-US" altLang="ko-KR" sz="1050" baseline="-25000">
                <a:latin typeface="+mn-lt"/>
              </a:rPr>
              <a:t>1</a:t>
            </a:r>
            <a:endParaRPr lang="ko-KR" altLang="en-US" sz="1050" baseline="-25000">
              <a:latin typeface="+mn-lt"/>
            </a:endParaRPr>
          </a:p>
        </p:txBody>
      </p:sp>
      <p:grpSp>
        <p:nvGrpSpPr>
          <p:cNvPr id="53268" name="그룹 44"/>
          <p:cNvGrpSpPr>
            <a:grpSpLocks/>
          </p:cNvGrpSpPr>
          <p:nvPr/>
        </p:nvGrpSpPr>
        <p:grpSpPr bwMode="auto">
          <a:xfrm>
            <a:off x="3683000" y="5294313"/>
            <a:ext cx="595313" cy="214312"/>
            <a:chOff x="3509096" y="4929198"/>
            <a:chExt cx="594231" cy="214314"/>
          </a:xfrm>
        </p:grpSpPr>
        <p:cxnSp>
          <p:nvCxnSpPr>
            <p:cNvPr id="53278" name="직선 연결선 40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9" name="직선 연결선 41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80" name="직선 연결선 42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81" name="직선 화살표 연결선 43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69" name="그룹 45"/>
          <p:cNvGrpSpPr>
            <a:grpSpLocks/>
          </p:cNvGrpSpPr>
          <p:nvPr/>
        </p:nvGrpSpPr>
        <p:grpSpPr bwMode="auto">
          <a:xfrm rot="2847476">
            <a:off x="3657600" y="5692775"/>
            <a:ext cx="595313" cy="214313"/>
            <a:chOff x="3509096" y="4929198"/>
            <a:chExt cx="594231" cy="214314"/>
          </a:xfrm>
        </p:grpSpPr>
        <p:cxnSp>
          <p:nvCxnSpPr>
            <p:cNvPr id="53274" name="직선 연결선 46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5" name="직선 연결선 47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6" name="직선 연결선 48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7" name="직선 화살표 연결선 49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" name="모서리가 둥근 사각형 설명선 29"/>
          <p:cNvSpPr>
            <a:spLocks noChangeArrowheads="1"/>
          </p:cNvSpPr>
          <p:nvPr/>
        </p:nvSpPr>
        <p:spPr bwMode="auto">
          <a:xfrm>
            <a:off x="2603500" y="6294438"/>
            <a:ext cx="1071563" cy="285750"/>
          </a:xfrm>
          <a:prstGeom prst="wedgeRoundRectCallout">
            <a:avLst>
              <a:gd name="adj1" fmla="val 67308"/>
              <a:gd name="adj2" fmla="val -22188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length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vnear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21388" y="5902325"/>
            <a:ext cx="21510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Each edge is considered once thru the algorithm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53272" name="직선 화살표 연결선 4"/>
          <p:cNvCxnSpPr>
            <a:cxnSpLocks noChangeShapeType="1"/>
            <a:stCxn id="2" idx="1"/>
          </p:cNvCxnSpPr>
          <p:nvPr/>
        </p:nvCxnSpPr>
        <p:spPr bwMode="auto">
          <a:xfrm flipH="1" flipV="1">
            <a:off x="5562600" y="5635625"/>
            <a:ext cx="458788" cy="52863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3" name="오른쪽 중괄호 3"/>
          <p:cNvSpPr>
            <a:spLocks/>
          </p:cNvSpPr>
          <p:nvPr/>
        </p:nvSpPr>
        <p:spPr bwMode="auto">
          <a:xfrm rot="-5643403">
            <a:off x="4639469" y="3839369"/>
            <a:ext cx="288925" cy="2408237"/>
          </a:xfrm>
          <a:prstGeom prst="rightBrace">
            <a:avLst>
              <a:gd name="adj1" fmla="val 25121"/>
              <a:gd name="adj2" fmla="val 50000"/>
            </a:avLst>
          </a:prstGeom>
          <a:noFill/>
          <a:ln w="15875" algn="ctr">
            <a:solidFill>
              <a:srgbClr val="3E020C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4" name="오른쪽 중괄호 1"/>
          <p:cNvSpPr>
            <a:spLocks/>
          </p:cNvSpPr>
          <p:nvPr/>
        </p:nvSpPr>
        <p:spPr bwMode="auto">
          <a:xfrm>
            <a:off x="5103813" y="1401038"/>
            <a:ext cx="228600" cy="503238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2725" y="1447076"/>
            <a:ext cx="35042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O(n </a:t>
            </a:r>
            <a:r>
              <a:rPr lang="en-US" altLang="ko-KR" sz="1600" dirty="0" err="1" smtClean="0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 n): n</a:t>
            </a:r>
            <a:r>
              <a:rPr lang="ko-KR" altLang="en-US" sz="1600" dirty="0" smtClean="0">
                <a:solidFill>
                  <a:srgbClr val="3E020C"/>
                </a:solidFill>
                <a:latin typeface="Times New Roman" pitchFamily="18" charset="0"/>
              </a:rPr>
              <a:t>개를 갖고 있는 </a:t>
            </a: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min heap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6" name="오른쪽 중괄호 1"/>
          <p:cNvSpPr>
            <a:spLocks/>
          </p:cNvSpPr>
          <p:nvPr/>
        </p:nvSpPr>
        <p:spPr bwMode="auto">
          <a:xfrm rot="10800000">
            <a:off x="5216525" y="1950314"/>
            <a:ext cx="304800" cy="1305826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4042AC-AFFB-4EF2-8CD6-3B35B2CAA5F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550" y="1052513"/>
            <a:ext cx="7704138" cy="53245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그림에서 박스로 표현된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배열을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heap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으로 구현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–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데이터 개수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-1</a:t>
            </a: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length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찾기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: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데이터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개의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heap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에서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찾기를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-1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회</a:t>
            </a: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O(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lg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length[ ] update:</a:t>
            </a: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에 비례하는 횟수의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heap operation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가능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vnear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의 편입에 따라 연결된 에지를 이용한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배열의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update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확인작업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데이터의 개수가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개인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heap operation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은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시간 필요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sym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m≥n-1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이므로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Dijkstra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알고리즘의 복잡도는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8386" y="320981"/>
            <a:ext cx="368722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복잡도가 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)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인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이유 설명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54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9CB00D-DD77-4B83-86AE-C501B05A5E8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55299" name="그림 8" descr="07-0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019175"/>
            <a:ext cx="2808288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00113" y="3683000"/>
            <a:ext cx="6840537" cy="2914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dirty="0" smtClean="0"/>
              <a:t>Characteristics of Heap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Find a Max – O(1)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Remove the Max and rebuilding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O(log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Add(delete or modify) a data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O(log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</a:t>
            </a:r>
          </a:p>
          <a:p>
            <a:pPr marL="355600" lvl="1" indent="-3556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dirty="0" smtClean="0"/>
              <a:t>Suitable to maintain a Max of Queue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priority queue</a:t>
            </a:r>
          </a:p>
          <a:p>
            <a:pPr marL="857250" lvl="1" indent="-457200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4213" y="723900"/>
            <a:ext cx="20748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MaxHeap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(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Ch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7)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55302" name="왼쪽 중괄호 6"/>
          <p:cNvSpPr>
            <a:spLocks/>
          </p:cNvSpPr>
          <p:nvPr/>
        </p:nvSpPr>
        <p:spPr bwMode="auto">
          <a:xfrm>
            <a:off x="3489325" y="1019175"/>
            <a:ext cx="407988" cy="1949450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graphicFrame>
        <p:nvGraphicFramePr>
          <p:cNvPr id="55303" name="개체 1"/>
          <p:cNvGraphicFramePr>
            <a:graphicFrameLocks noChangeAspect="1"/>
          </p:cNvGraphicFramePr>
          <p:nvPr/>
        </p:nvGraphicFramePr>
        <p:xfrm>
          <a:off x="2465388" y="1808163"/>
          <a:ext cx="84296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수식" r:id="rId5" imgW="444307" imgH="228501" progId="Equation.3">
                  <p:embed/>
                </p:oleObj>
              </mc:Choice>
              <mc:Fallback>
                <p:oleObj name="수식" r:id="rId5" imgW="444307" imgH="228501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808163"/>
                        <a:ext cx="84296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탐욕적인 알고리즘 설계 절차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839200" cy="4019550"/>
          </a:xfrm>
        </p:spPr>
        <p:txBody>
          <a:bodyPr/>
          <a:lstStyle/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AutoNum type="arabicPeriod"/>
              <a:defRPr/>
            </a:pPr>
            <a:r>
              <a:rPr lang="ko-KR" altLang="en-US" b="1" dirty="0" smtClean="0"/>
              <a:t>선정과정</a:t>
            </a:r>
            <a:r>
              <a:rPr lang="en-US" altLang="ko-KR" b="1" dirty="0" smtClean="0"/>
              <a:t>(selection procedure)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         	</a:t>
            </a:r>
            <a:r>
              <a:rPr lang="ko-KR" altLang="en-US" dirty="0" smtClean="0"/>
              <a:t>현재 상태에서 가장 좋으리라고 생각되는</a:t>
            </a:r>
            <a:r>
              <a:rPr lang="en-US" altLang="ko-KR" dirty="0" smtClean="0"/>
              <a:t>(greedy) </a:t>
            </a:r>
            <a:r>
              <a:rPr lang="ko-KR" altLang="en-US" dirty="0" smtClean="0"/>
              <a:t>해답을 찾아서 해답모음</a:t>
            </a:r>
            <a:r>
              <a:rPr lang="en-US" altLang="ko-KR" dirty="0" smtClean="0"/>
              <a:t>(solution set)</a:t>
            </a:r>
            <a:r>
              <a:rPr lang="ko-KR" altLang="en-US" dirty="0" smtClean="0"/>
              <a:t>에 포함시킨다</a:t>
            </a:r>
            <a:r>
              <a:rPr lang="en-US" altLang="ko-KR" dirty="0" smtClean="0"/>
              <a:t>.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endParaRPr lang="en-US" altLang="ko-KR" dirty="0" smtClean="0"/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 startAt="2"/>
              <a:defRPr/>
            </a:pPr>
            <a:r>
              <a:rPr lang="ko-KR" altLang="en-US" b="1" dirty="0" smtClean="0"/>
              <a:t>적정성점검</a:t>
            </a:r>
            <a:r>
              <a:rPr lang="en-US" altLang="ko-KR" b="1" dirty="0" smtClean="0"/>
              <a:t>(feasibility check)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          </a:t>
            </a:r>
            <a:r>
              <a:rPr lang="ko-KR" altLang="en-US" dirty="0" smtClean="0"/>
              <a:t>새로 얻은 해답모음이 적절한지를 결정한다</a:t>
            </a:r>
            <a:r>
              <a:rPr lang="en-US" altLang="ko-KR" dirty="0" smtClean="0"/>
              <a:t>.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endParaRPr lang="en-US" altLang="ko-KR" dirty="0" smtClean="0"/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 startAt="3"/>
              <a:defRPr/>
            </a:pPr>
            <a:r>
              <a:rPr lang="ko-KR" altLang="en-US" b="1" dirty="0" smtClean="0"/>
              <a:t>해답점검</a:t>
            </a:r>
            <a:r>
              <a:rPr lang="en-US" altLang="ko-KR" b="1" dirty="0" smtClean="0"/>
              <a:t>(solution check)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	</a:t>
            </a:r>
            <a:r>
              <a:rPr lang="ko-KR" altLang="en-US" dirty="0" smtClean="0"/>
              <a:t>새로 얻은 해답모음이 최적의 해인지를 결정한다</a:t>
            </a:r>
            <a:r>
              <a:rPr lang="en-US" altLang="ko-KR" dirty="0" smtClean="0"/>
              <a:t>.</a:t>
            </a:r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EAC02A-07E7-4686-B7FE-26C3A63234F4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>
          <a:xfrm>
            <a:off x="928688" y="762000"/>
            <a:ext cx="7143750" cy="952500"/>
          </a:xfrm>
          <a:noFill/>
        </p:spPr>
        <p:txBody>
          <a:bodyPr/>
          <a:lstStyle/>
          <a:p>
            <a:pPr eaLnBrk="1" hangingPunct="1"/>
            <a:r>
              <a:rPr lang="en-US" altLang="ko-KR" sz="3400" smtClean="0"/>
              <a:t>Dijkstra</a:t>
            </a:r>
            <a:r>
              <a:rPr lang="ko-KR" altLang="en-US" sz="3400" smtClean="0"/>
              <a:t>의 알고리즘 분석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1692275" y="2060575"/>
            <a:ext cx="5418138" cy="1546225"/>
          </a:xfrm>
        </p:spPr>
        <p:txBody>
          <a:bodyPr/>
          <a:lstStyle/>
          <a:p>
            <a:pPr eaLnBrk="1" hangingPunct="1">
              <a:lnSpc>
                <a:spcPts val="2875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eaLnBrk="1" hangingPunct="1">
              <a:lnSpc>
                <a:spcPts val="2875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최적여부의 검증</a:t>
            </a:r>
            <a:r>
              <a:rPr lang="en-US" altLang="ko-KR" smtClean="0">
                <a:sym typeface="Symbol" panose="05050102010706020507" pitchFamily="18" charset="2"/>
              </a:rPr>
              <a:t>(optimality proof)</a:t>
            </a:r>
          </a:p>
          <a:p>
            <a:pPr lvl="1" eaLnBrk="1" hangingPunct="1">
              <a:lnSpc>
                <a:spcPts val="2875"/>
              </a:lnSpc>
            </a:pPr>
            <a:r>
              <a:rPr lang="en-US" altLang="ko-KR" smtClean="0">
                <a:sym typeface="Symbol" panose="05050102010706020507" pitchFamily="18" charset="2"/>
              </a:rPr>
              <a:t>Prim</a:t>
            </a:r>
            <a:r>
              <a:rPr lang="ko-KR" altLang="en-US" smtClean="0">
                <a:sym typeface="Symbol" panose="05050102010706020507" pitchFamily="18" charset="2"/>
              </a:rPr>
              <a:t>의 알고리즘의 경우와 비슷함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1DD6B6-A8E3-433F-A396-B36CE7F3C63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3438"/>
          </a:xfrm>
        </p:spPr>
        <p:txBody>
          <a:bodyPr/>
          <a:lstStyle/>
          <a:p>
            <a:pPr eaLnBrk="1" hangingPunct="1"/>
            <a:r>
              <a:rPr lang="en-US" altLang="ko-KR" smtClean="0"/>
              <a:t>Huffman Code</a:t>
            </a:r>
            <a:endParaRPr lang="ko-KR" altLang="en-US" smtClean="0"/>
          </a:p>
        </p:txBody>
      </p:sp>
      <p:sp>
        <p:nvSpPr>
          <p:cNvPr id="58371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833F81-FCAD-4EF0-BE40-7FAA11B10DA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110" name="TextBox 6"/>
          <p:cNvSpPr txBox="1">
            <a:spLocks noChangeArrowheads="1"/>
          </p:cNvSpPr>
          <p:nvPr/>
        </p:nvSpPr>
        <p:spPr bwMode="auto">
          <a:xfrm>
            <a:off x="1714500" y="1285875"/>
            <a:ext cx="4371975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Fixed-length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Variable-length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Optimal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전치코드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: prefix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code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/>
              <a:t>   </a:t>
            </a:r>
            <a:endParaRPr lang="en-US" altLang="ko-KR" sz="2000" dirty="0"/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 err="1"/>
              <a:t>허프만코드는</a:t>
            </a:r>
            <a:r>
              <a:rPr lang="ko-KR" altLang="en-US" sz="2000" dirty="0"/>
              <a:t> 최적 이진 코드를 만듦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3573463"/>
            <a:ext cx="6215063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Fixed-length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코드의 길이가 고정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a:00,   b:01,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latin typeface="+mn-lt"/>
              </a:rPr>
              <a:t>Variable-length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코드의 길이가 변함</a:t>
            </a:r>
            <a:endParaRPr lang="en-US" altLang="ko-KR" sz="2000" dirty="0">
              <a:latin typeface="+mn-lt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</a:rPr>
              <a:t>   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a:10,   b:0,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- a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00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으로 표기하면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와 구분할 수 없음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en-US" altLang="ko-KR" sz="2000" dirty="0">
              <a:latin typeface="+mn-lt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785813"/>
            <a:ext cx="8358188" cy="3016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Optimal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주어진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파일에 있는 문자들을 이진코드로 표현하는데 필요한 비트의 개수가 최소가 되는 코드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Prefix</a:t>
            </a:r>
            <a:r>
              <a:rPr lang="en-US" altLang="ko-KR" sz="2000" dirty="0">
                <a:latin typeface="+mn-lt"/>
              </a:rPr>
              <a:t>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latin typeface="+mn-lt"/>
              </a:rPr>
              <a:t>한 문자의 코드워드가 다른 문자의 코드워드의 앞부분이 될 수 없다</a:t>
            </a:r>
            <a:r>
              <a:rPr lang="en-US" altLang="ko-KR" sz="2000" dirty="0">
                <a:latin typeface="+mn-lt"/>
              </a:rPr>
              <a:t>.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</a:rPr>
              <a:t>   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a:10,   b:0,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앞으로 읽을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비트를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확인하지 않아도 코드를 해석할 수 있음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pic>
        <p:nvPicPr>
          <p:cNvPr id="59395" name="그림 8" descr="04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143375"/>
            <a:ext cx="2286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2F1F62-3E5C-466A-AAD7-D04B1C315D8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450" y="6021388"/>
            <a:ext cx="2984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abc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prefix: a, ab, abc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929063" y="357188"/>
          <a:ext cx="3000376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비트수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1500" y="357188"/>
            <a:ext cx="23590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파일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bbbaac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50" y="2500313"/>
            <a:ext cx="7429500" cy="172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c1: 010101000010        2</a:t>
            </a:r>
            <a:r>
              <a:rPr lang="en-US" altLang="ko-KR" sz="2000" dirty="0">
                <a:latin typeface="+mn-lt"/>
                <a:sym typeface="Symbol" pitchFamily="18" charset="2"/>
              </a:rPr>
              <a:t></a:t>
            </a: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6 </a:t>
            </a:r>
            <a:r>
              <a:rPr lang="en-US" altLang="ko-KR" sz="2000">
                <a:solidFill>
                  <a:srgbClr val="3E020C"/>
                </a:solidFill>
                <a:latin typeface="+mn-lt"/>
              </a:rPr>
              <a:t>= 12             </a:t>
            </a:r>
            <a:r>
              <a:rPr lang="en-US" altLang="ko-KR" sz="2000">
                <a:sym typeface="Symbol" pitchFamily="18" charset="2"/>
              </a:rPr>
              <a:t>(</a:t>
            </a:r>
            <a:r>
              <a:rPr lang="en-US" altLang="ko-KR" sz="2000">
                <a:latin typeface="+mn-lt"/>
                <a:sym typeface="Symbol" pitchFamily="18" charset="2"/>
              </a:rPr>
              <a:t>prefix</a:t>
            </a:r>
            <a:r>
              <a:rPr lang="en-US" altLang="ko-KR" sz="2000">
                <a:sym typeface="Symbol" pitchFamily="18" charset="2"/>
              </a:rPr>
              <a:t> </a:t>
            </a:r>
            <a:r>
              <a:rPr lang="ko-KR" altLang="en-US" sz="2000">
                <a:sym typeface="Symbol" pitchFamily="18" charset="2"/>
              </a:rPr>
              <a:t>코드</a:t>
            </a:r>
            <a:r>
              <a:rPr lang="en-US" altLang="ko-KR" sz="2000">
                <a:sym typeface="Symbol" pitchFamily="18" charset="2"/>
              </a:rPr>
              <a:t>)</a:t>
            </a:r>
            <a:endParaRPr lang="en-US" altLang="ko-KR" sz="2000" dirty="0">
              <a:solidFill>
                <a:srgbClr val="3E020C"/>
              </a:solidFill>
              <a:latin typeface="+mn-lt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c2: 01010100001          2</a:t>
            </a:r>
            <a:r>
              <a:rPr lang="en-US" altLang="ko-KR" sz="2000" dirty="0">
                <a:latin typeface="+mn-lt"/>
                <a:sym typeface="Symbol" pitchFamily="18" charset="2"/>
              </a:rPr>
              <a:t>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sym typeface="Symbol" pitchFamily="18" charset="2"/>
              </a:rPr>
              <a:t>3 + 2</a:t>
            </a:r>
            <a:r>
              <a:rPr lang="en-US" altLang="ko-KR" sz="2000" dirty="0">
                <a:latin typeface="+mn-lt"/>
                <a:sym typeface="Symbol" pitchFamily="18" charset="2"/>
              </a:rPr>
              <a:t>2+1=11(prefix </a:t>
            </a:r>
            <a:r>
              <a:rPr lang="ko-KR" altLang="en-US" sz="2000" dirty="0">
                <a:latin typeface="+mn-lt"/>
                <a:sym typeface="Symbol" pitchFamily="18" charset="2"/>
              </a:rPr>
              <a:t>코드</a:t>
            </a:r>
            <a:r>
              <a:rPr lang="en-US" altLang="ko-KR" sz="2000" dirty="0">
                <a:latin typeface="+mn-lt"/>
                <a:sym typeface="Symbol" pitchFamily="18" charset="2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  <a:sym typeface="Symbol" pitchFamily="18" charset="2"/>
              </a:rPr>
              <a:t>c3: 000101011              13+22+2=9    (prefix</a:t>
            </a:r>
            <a:r>
              <a:rPr lang="en-US" altLang="ko-KR" sz="2000" dirty="0">
                <a:sym typeface="Symbol" pitchFamily="18" charset="2"/>
              </a:rPr>
              <a:t> </a:t>
            </a:r>
            <a:r>
              <a:rPr lang="ko-KR" altLang="en-US" sz="2000" dirty="0">
                <a:sym typeface="Symbol" pitchFamily="18" charset="2"/>
              </a:rPr>
              <a:t>코드</a:t>
            </a:r>
            <a:r>
              <a:rPr lang="en-US" altLang="ko-KR" sz="2000" dirty="0">
                <a:sym typeface="Symbol" pitchFamily="18" charset="2"/>
              </a:rPr>
              <a:t>:Huffman </a:t>
            </a:r>
            <a:r>
              <a:rPr lang="ko-KR" altLang="en-US" sz="2000" dirty="0">
                <a:sym typeface="Symbol" pitchFamily="18" charset="2"/>
              </a:rPr>
              <a:t>코드</a:t>
            </a:r>
            <a:r>
              <a:rPr lang="en-US" altLang="ko-KR" sz="2000" dirty="0">
                <a:sym typeface="Symbol" pitchFamily="18" charset="2"/>
              </a:rPr>
              <a:t>)</a:t>
            </a:r>
            <a:endParaRPr lang="en-US" altLang="ko-KR" sz="2000" dirty="0">
              <a:latin typeface="+mn-lt"/>
              <a:sym typeface="Symbol" pitchFamily="18" charset="2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2000" dirty="0">
              <a:latin typeface="+mn-lt"/>
              <a:sym typeface="Symbol" pitchFamily="18" charset="2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  <a:sym typeface="Symbol" pitchFamily="18" charset="2"/>
              </a:rPr>
              <a:t>* c3</a:t>
            </a:r>
            <a:r>
              <a:rPr lang="ko-KR" altLang="en-US" sz="2000" dirty="0">
                <a:latin typeface="+mn-lt"/>
                <a:sym typeface="Symbol" pitchFamily="18" charset="2"/>
              </a:rPr>
              <a:t>가 파일</a:t>
            </a:r>
            <a:r>
              <a:rPr lang="en-US" altLang="ko-KR" sz="2000" dirty="0">
                <a:latin typeface="+mn-lt"/>
                <a:sym typeface="Symbol" pitchFamily="18" charset="2"/>
              </a:rPr>
              <a:t>A</a:t>
            </a:r>
            <a:r>
              <a:rPr lang="ko-KR" altLang="en-US" sz="2000" dirty="0">
                <a:latin typeface="+mn-lt"/>
                <a:sym typeface="Symbol" pitchFamily="18" charset="2"/>
              </a:rPr>
              <a:t>에 대해서는 최적코드</a:t>
            </a:r>
            <a:endParaRPr lang="ko-KR" altLang="en-US" sz="2000" dirty="0">
              <a:latin typeface="+mn-lt"/>
            </a:endParaRPr>
          </a:p>
        </p:txBody>
      </p:sp>
      <p:graphicFrame>
        <p:nvGraphicFramePr>
          <p:cNvPr id="6045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162996"/>
              </p:ext>
            </p:extLst>
          </p:nvPr>
        </p:nvGraphicFramePr>
        <p:xfrm>
          <a:off x="1165225" y="4500563"/>
          <a:ext cx="54546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0" name="수식" r:id="rId3" imgW="2997000" imgH="431640" progId="Equation.3">
                  <p:embed/>
                </p:oleObj>
              </mc:Choice>
              <mc:Fallback>
                <p:oleObj name="수식" r:id="rId3" imgW="29970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4500563"/>
                        <a:ext cx="545465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5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48012C-67EA-4394-8617-927ECCB794C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그림 5" descr="04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1"/>
          <a:stretch>
            <a:fillRect/>
          </a:stretch>
        </p:blipFill>
        <p:spPr bwMode="auto">
          <a:xfrm>
            <a:off x="5032375" y="676275"/>
            <a:ext cx="26098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그림 5" descr="04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90"/>
          <a:stretch>
            <a:fillRect/>
          </a:stretch>
        </p:blipFill>
        <p:spPr bwMode="auto">
          <a:xfrm>
            <a:off x="1547813" y="850900"/>
            <a:ext cx="2303462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86063" y="3643313"/>
            <a:ext cx="4249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prefix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코드의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. (B)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는 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Huffman code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63" y="4286250"/>
            <a:ext cx="8072437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 구축 방법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(1)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빈도수를 데이터로 갖는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생성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(2)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빈도수의 합이 최소가 되는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merge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시켜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이진트리로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구축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(3)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모든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하나의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이진트리가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될 때까지 단계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(2)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반복 </a:t>
            </a:r>
          </a:p>
        </p:txBody>
      </p:sp>
      <p:sp>
        <p:nvSpPr>
          <p:cNvPr id="6144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1EA613-315A-4599-8627-27B9673ECA6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1447" name="직사각형 1"/>
          <p:cNvSpPr>
            <a:spLocks noChangeArrowheads="1"/>
          </p:cNvSpPr>
          <p:nvPr/>
        </p:nvSpPr>
        <p:spPr bwMode="auto">
          <a:xfrm>
            <a:off x="1619250" y="2852738"/>
            <a:ext cx="936625" cy="504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61448" name="직사각형 8"/>
          <p:cNvSpPr>
            <a:spLocks noChangeArrowheads="1"/>
          </p:cNvSpPr>
          <p:nvPr/>
        </p:nvSpPr>
        <p:spPr bwMode="auto">
          <a:xfrm>
            <a:off x="4787900" y="2865438"/>
            <a:ext cx="936625" cy="504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8175" y="185738"/>
            <a:ext cx="539750" cy="401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(A)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9300" y="177800"/>
            <a:ext cx="5413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(B)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그림 4" descr="04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76250"/>
            <a:ext cx="5630862" cy="567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3275" y="6335713"/>
            <a:ext cx="28368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 구축 단계</a:t>
            </a:r>
          </a:p>
        </p:txBody>
      </p:sp>
      <p:sp>
        <p:nvSpPr>
          <p:cNvPr id="62468" name="모서리가 둥근 사각형 설명선 6"/>
          <p:cNvSpPr>
            <a:spLocks noChangeArrowheads="1"/>
          </p:cNvSpPr>
          <p:nvPr/>
        </p:nvSpPr>
        <p:spPr bwMode="auto">
          <a:xfrm>
            <a:off x="900113" y="981075"/>
            <a:ext cx="714375" cy="285750"/>
          </a:xfrm>
          <a:prstGeom prst="wedgeRoundRectCallout">
            <a:avLst>
              <a:gd name="adj1" fmla="val 66315"/>
              <a:gd name="adj2" fmla="val -15877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ko-KR" altLang="en-US" sz="1200">
                <a:latin typeface="굴림" panose="020B0600000101010101" pitchFamily="50" charset="-127"/>
              </a:rPr>
              <a:t>빈도수</a:t>
            </a:r>
          </a:p>
        </p:txBody>
      </p:sp>
      <p:sp>
        <p:nvSpPr>
          <p:cNvPr id="62469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AD37C-2F77-43F6-92C7-9CE8F03C3E6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4DFDC3-163D-4975-A9A8-C3B4123C405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838" y="1700213"/>
            <a:ext cx="2190750" cy="1939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struct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{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char symbol;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int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frequency;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* left;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* right;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450" y="404813"/>
            <a:ext cx="36401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Huffman code 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생성 알고리즘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8788" y="1062038"/>
            <a:ext cx="4697412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 큐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(Priority Queue)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사용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Heap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자료 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950" y="3778250"/>
            <a:ext cx="952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초기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625" y="4278313"/>
            <a:ext cx="8147050" cy="2400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 큐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PQ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에서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레코드를 가리키는 포인터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개를 생성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PQ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각 포인터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 대해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→symbol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ko-KR" altLang="en-US" sz="2000" dirty="0">
                <a:solidFill>
                  <a:srgbClr val="3E020C"/>
                </a:solidFill>
                <a:latin typeface="+mn-lt"/>
                <a:ea typeface="+mj-ea"/>
              </a:rPr>
              <a:t>문자</a:t>
            </a:r>
            <a:endParaRPr lang="en-US" altLang="ko-KR" sz="2000" dirty="0">
              <a:solidFill>
                <a:srgbClr val="3E020C"/>
              </a:solidFill>
              <a:latin typeface="+mn-lt"/>
              <a:ea typeface="+mj-ea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→frequency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ko-KR" altLang="en-US" sz="2000" dirty="0">
                <a:solidFill>
                  <a:srgbClr val="3E020C"/>
                </a:solidFill>
                <a:latin typeface="+mn-lt"/>
              </a:rPr>
              <a:t>문자의 빈도수</a:t>
            </a:r>
            <a:endParaRPr lang="en-US" altLang="ko-KR" sz="2000" dirty="0">
              <a:solidFill>
                <a:srgbClr val="3E020C"/>
              </a:solidFill>
              <a:latin typeface="+mn-lt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→left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→right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NULL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2B8C6F-959C-4D3B-B271-7183190446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113" y="549275"/>
            <a:ext cx="46275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빈도수가 작을수록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우선순위가 높다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187450" y="1700213"/>
            <a:ext cx="7272338" cy="34575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=1;i &lt;= n-1;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PQ,p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PQ,q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 = new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nodetype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r-&gt;left = p;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r-&gt;right = q;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r-&gt;frequency = p-&gt;frequency + q-&gt;frequency;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insert(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 r;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1063" y="5540375"/>
            <a:ext cx="7551737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remove(PQ, r) :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우선순위큐에서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최대 우선순위 데이터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r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제거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l-GR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Θ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(</a:t>
            </a:r>
            <a:r>
              <a:rPr lang="en-US" altLang="ko-KR" sz="20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2125" y="1052513"/>
            <a:ext cx="5619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알고리즘은 최적 이진 코드를 만든다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539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C7A3F1-70A3-4D22-84EA-99A164C4DCF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088" y="2708275"/>
            <a:ext cx="5908990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    a:10    b:4    c:7    d:3    e:2   f: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5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 dirty="0" err="1"/>
              <a:t>후프만</a:t>
            </a:r>
            <a:r>
              <a:rPr lang="ko-KR" altLang="en-US" sz="2000" dirty="0"/>
              <a:t> 코드를 </a:t>
            </a:r>
            <a:r>
              <a:rPr lang="ko-KR" altLang="en-US" sz="2000" dirty="0" err="1"/>
              <a:t>만들때</a:t>
            </a:r>
            <a:r>
              <a:rPr lang="ko-KR" altLang="en-US" sz="2000" dirty="0"/>
              <a:t> 데이터 빈도수가 적은 애는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Root</a:t>
            </a:r>
            <a:r>
              <a:rPr lang="ko-KR" altLang="en-US" sz="2000" dirty="0"/>
              <a:t>로 부터 멀어진다 가까워진다</a:t>
            </a:r>
            <a:r>
              <a:rPr lang="en-US" altLang="ko-KR" sz="2000" dirty="0"/>
              <a:t>? -&gt; </a:t>
            </a:r>
            <a:r>
              <a:rPr lang="ko-KR" altLang="en-US" sz="2000" dirty="0"/>
              <a:t>멀어진다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6E6DCB-960B-4FE3-8B97-4C15901F838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457200"/>
            <a:ext cx="8839200" cy="11430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3600" smtClean="0">
                <a:solidFill>
                  <a:schemeClr val="tx2">
                    <a:lumMod val="75000"/>
                  </a:schemeClr>
                </a:solidFill>
              </a:rPr>
              <a:t>0-1 Knapsack Problem </a:t>
            </a:r>
          </a:p>
        </p:txBody>
      </p:sp>
      <p:pic>
        <p:nvPicPr>
          <p:cNvPr id="66564" name="Picture 2" descr="C:\Users\han\AppData\Local\Microsoft\Windows\Temporary Internet Files\Content.IE5\GQQMRF5I\MC90019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14813"/>
            <a:ext cx="18542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3" descr="C:\Users\han\AppData\Local\Microsoft\Windows\Temporary Internet Files\Content.IE5\XNO3GPX4\MC90025219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995738"/>
            <a:ext cx="79216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4" descr="C:\Users\han\AppData\Local\Microsoft\Windows\Temporary Internet Files\Content.IE5\607GE39X\MC90035120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995738"/>
            <a:ext cx="1041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5" descr="C:\Users\han\AppData\Local\Microsoft\Windows\Temporary Internet Files\Content.IE5\4EU62DG4\MC900348869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3868738"/>
            <a:ext cx="10668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6" descr="C:\Users\han\AppData\Local\Microsoft\Windows\Temporary Internet Files\Content.IE5\XKAKED1H\MC90035358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695700"/>
            <a:ext cx="965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7" descr="C:\Users\han\AppData\Local\Microsoft\Windows\Temporary Internet Files\Content.IE5\JNMIGA1Y\MC900215945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4843463"/>
            <a:ext cx="957262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8" descr="C:\Users\han\AppData\Local\Microsoft\Windows\Temporary Internet Files\Content.IE5\GQQMRF5I\MC900361378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989513"/>
            <a:ext cx="89058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0" descr="C:\Users\han\AppData\Local\Microsoft\Windows\Temporary Internet Files\Content.IE5\607GE39X\MP900432743[1]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4989513"/>
            <a:ext cx="13589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Picture 12" descr="C:\Users\han\AppData\Local\Microsoft\Windows\Temporary Internet Files\Content.IE5\4EU62DG4\MP900427799[1]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5048250"/>
            <a:ext cx="1614487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Picture 13" descr="C:\Users\han\AppData\Local\Microsoft\Windows\Temporary Internet Files\Content.IE5\JNMIGA1Y\MC900361818[1]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4843463"/>
            <a:ext cx="79375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74" name="그룹 4"/>
          <p:cNvGrpSpPr>
            <a:grpSpLocks/>
          </p:cNvGrpSpPr>
          <p:nvPr/>
        </p:nvGrpSpPr>
        <p:grpSpPr bwMode="auto">
          <a:xfrm>
            <a:off x="3513138" y="1028700"/>
            <a:ext cx="1973262" cy="1824038"/>
            <a:chOff x="3894143" y="1173163"/>
            <a:chExt cx="2543170" cy="2016125"/>
          </a:xfrm>
        </p:grpSpPr>
        <p:pic>
          <p:nvPicPr>
            <p:cNvPr id="66578" name="Picture 16" descr="C:\Users\han\AppData\Local\Microsoft\Windows\Temporary Internet Files\Content.IE5\JNMIGA1Y\MC900354829[1].wm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43" y="1504156"/>
              <a:ext cx="1346189" cy="168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9" name="Picture 15" descr="C:\Users\han\AppData\Local\Microsoft\Windows\Temporary Internet Files\Content.IE5\XNO3GPX4\MC900301206[1].wm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963" y="1173163"/>
              <a:ext cx="1657350" cy="201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모서리가 둥근 직사각형 1"/>
          <p:cNvSpPr/>
          <p:nvPr/>
        </p:nvSpPr>
        <p:spPr bwMode="auto">
          <a:xfrm>
            <a:off x="468313" y="3695700"/>
            <a:ext cx="8135937" cy="2686050"/>
          </a:xfrm>
          <a:prstGeom prst="round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313" y="2060575"/>
            <a:ext cx="2676525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</a:rPr>
              <a:t> Item patitioning is not allowed.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위쪽 화살표 5"/>
          <p:cNvSpPr/>
          <p:nvPr/>
        </p:nvSpPr>
        <p:spPr bwMode="auto">
          <a:xfrm>
            <a:off x="4341813" y="3068638"/>
            <a:ext cx="431800" cy="482600"/>
          </a:xfrm>
          <a:prstGeom prst="upArrow">
            <a:avLst/>
          </a:prstGeom>
          <a:solidFill>
            <a:srgbClr val="DDDDDD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보기</a:t>
            </a:r>
            <a:r>
              <a:rPr lang="en-US" altLang="ko-KR" smtClean="0"/>
              <a:t>: </a:t>
            </a:r>
            <a:r>
              <a:rPr lang="ko-KR" altLang="en-US" smtClean="0"/>
              <a:t>거스름돈 문제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839200" cy="4714875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>
                <a:latin typeface="+mn-ea"/>
              </a:rPr>
              <a:t>문제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동전의 개수가 최소가 되도록 거스름 돈을 주는 문제</a:t>
            </a:r>
            <a:endParaRPr lang="en-US" altLang="ko-KR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endParaRPr lang="ko-KR" altLang="en-US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>
                <a:latin typeface="+mn-ea"/>
              </a:rPr>
              <a:t>탐욕적인 알고리즘</a:t>
            </a:r>
            <a:r>
              <a:rPr lang="ko-KR" altLang="en-US" dirty="0" smtClean="0">
                <a:latin typeface="+mn-ea"/>
              </a:rPr>
              <a:t>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거스름돈을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라 하자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먼저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가치가 가장 높은 동전부터 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가 초과되지 않도록 계속 내준다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이 과정을 가치가 높은 동전부터 내림순으로 총액이 정확히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가 될 때까지 계속한다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 eaLnBrk="1" hangingPunct="1">
              <a:lnSpc>
                <a:spcPts val="2800"/>
              </a:lnSpc>
              <a:defRPr/>
            </a:pPr>
            <a:endParaRPr lang="en-US" altLang="ko-KR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현재 우리나라에서 유통되고 있는 동전만을 가지고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 알고리즘을 적용하여 거스름돈을 주면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항상 동전의 개수는 최소가 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따라서 이 알고리즘은 최적</a:t>
            </a:r>
            <a:r>
              <a:rPr lang="en-US" altLang="ko-KR" dirty="0" smtClean="0">
                <a:latin typeface="+mn-ea"/>
              </a:rPr>
              <a:t>(optimal)!</a:t>
            </a:r>
          </a:p>
        </p:txBody>
      </p:sp>
      <p:sp>
        <p:nvSpPr>
          <p:cNvPr id="922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840A69-3A8B-497D-A944-831D2C95875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0-1</a:t>
            </a:r>
            <a:r>
              <a:rPr lang="ko-KR" altLang="en-US" smtClean="0"/>
              <a:t>배낭 채우기 문제</a:t>
            </a:r>
            <a:br>
              <a:rPr lang="ko-KR" altLang="en-US" smtClean="0"/>
            </a:br>
            <a:r>
              <a:rPr lang="en-US" altLang="ko-KR" smtClean="0"/>
              <a:t>(0-1 Knapsack Problem)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14500"/>
            <a:ext cx="8839200" cy="4267200"/>
          </a:xfrm>
        </p:spPr>
        <p:txBody>
          <a:bodyPr/>
          <a:lstStyle/>
          <a:p>
            <a:pPr eaLnBrk="1" hangingPunct="1"/>
            <a:r>
              <a:rPr lang="ko-KR" altLang="en-US" smtClean="0"/>
              <a:t>문제</a:t>
            </a:r>
            <a:r>
              <a:rPr lang="en-US" altLang="ko-KR" smtClean="0"/>
              <a:t>: </a:t>
            </a:r>
            <a:r>
              <a:rPr lang="en-US" altLang="ko-KR" i="1" smtClean="0"/>
              <a:t>S</a:t>
            </a:r>
            <a:r>
              <a:rPr lang="en-US" altLang="ko-KR" smtClean="0"/>
              <a:t> = {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</a:t>
            </a:r>
            <a:r>
              <a:rPr lang="en-US" altLang="ko-KR" smtClean="0"/>
              <a:t>,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/>
              <a:t>,…,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n</a:t>
            </a:r>
            <a:r>
              <a:rPr lang="en-US" altLang="ko-KR" smtClean="0"/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  </a:t>
            </a:r>
            <a:r>
              <a:rPr lang="en-US" altLang="ko-KR" i="1" smtClean="0"/>
              <a:t>w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=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의 무게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  </a:t>
            </a:r>
            <a:r>
              <a:rPr lang="en-US" altLang="ko-KR" i="1" smtClean="0"/>
              <a:t>p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=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의 가치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          </a:t>
            </a:r>
            <a:r>
              <a:rPr lang="en-US" altLang="ko-KR" i="1" smtClean="0"/>
              <a:t>W</a:t>
            </a:r>
            <a:r>
              <a:rPr lang="en-US" altLang="ko-KR" smtClean="0"/>
              <a:t> = </a:t>
            </a:r>
            <a:r>
              <a:rPr lang="ko-KR" altLang="en-US" smtClean="0"/>
              <a:t>배낭에 넣을 수 있는 총 무게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라고 할 때</a:t>
            </a:r>
            <a:r>
              <a:rPr lang="en-US" altLang="ko-KR" smtClean="0"/>
              <a:t>,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                      </a:t>
            </a:r>
            <a:r>
              <a:rPr lang="ko-KR" altLang="en-US" smtClean="0"/>
              <a:t>를 만족하면서                  가 최대가 되도록 </a:t>
            </a:r>
            <a:r>
              <a:rPr lang="en-US" altLang="ko-KR" i="1" smtClean="0"/>
              <a:t>A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</a:t>
            </a:r>
            <a:r>
              <a:rPr lang="en-US" altLang="ko-KR" smtClean="0"/>
              <a:t> </a:t>
            </a:r>
            <a:r>
              <a:rPr lang="en-US" altLang="ko-KR" i="1" smtClean="0"/>
              <a:t>S</a:t>
            </a:r>
            <a:r>
              <a:rPr lang="ko-KR" altLang="en-US" smtClean="0"/>
              <a:t>가 되는 </a:t>
            </a:r>
            <a:r>
              <a:rPr lang="en-US" altLang="ko-KR" i="1" smtClean="0"/>
              <a:t>A</a:t>
            </a:r>
            <a:r>
              <a:rPr lang="ko-KR" altLang="en-US" smtClean="0"/>
              <a:t>를 결정하는 문제이다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</p:txBody>
      </p:sp>
      <p:sp>
        <p:nvSpPr>
          <p:cNvPr id="67588" name="슬라이드 번호 개체 틀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15F2C4-3F97-493A-BC15-ABA9FE01180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67589" name="Object 0"/>
          <p:cNvGraphicFramePr>
            <a:graphicFrameLocks noChangeAspect="1"/>
          </p:cNvGraphicFramePr>
          <p:nvPr/>
        </p:nvGraphicFramePr>
        <p:xfrm>
          <a:off x="571500" y="4572000"/>
          <a:ext cx="27241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0" name="Equation" r:id="rId4" imgW="1651000" imgH="584200" progId="Equation.3">
                  <p:embed/>
                </p:oleObj>
              </mc:Choice>
              <mc:Fallback>
                <p:oleObj name="Equation" r:id="rId4" imgW="1651000" imgH="584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572000"/>
                        <a:ext cx="27241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1"/>
          <p:cNvGraphicFramePr>
            <a:graphicFrameLocks noChangeAspect="1"/>
          </p:cNvGraphicFramePr>
          <p:nvPr/>
        </p:nvGraphicFramePr>
        <p:xfrm>
          <a:off x="3571875" y="3500438"/>
          <a:ext cx="10715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1" name="Equation" r:id="rId6" imgW="660400" imgH="279400" progId="Equation.3">
                  <p:embed/>
                </p:oleObj>
              </mc:Choice>
              <mc:Fallback>
                <p:oleObj name="Equation" r:id="rId6" imgW="660400" imgH="279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3500438"/>
                        <a:ext cx="107156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10"/>
          <p:cNvGraphicFramePr>
            <a:graphicFrameLocks noChangeAspect="1"/>
          </p:cNvGraphicFramePr>
          <p:nvPr/>
        </p:nvGraphicFramePr>
        <p:xfrm>
          <a:off x="466725" y="3540125"/>
          <a:ext cx="15160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2" name="수식" r:id="rId8" imgW="952087" imgH="279279" progId="Equation.3">
                  <p:embed/>
                </p:oleObj>
              </mc:Choice>
              <mc:Fallback>
                <p:oleObj name="수식" r:id="rId8" imgW="952087" imgH="27927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3540125"/>
                        <a:ext cx="15160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11"/>
          <p:cNvGraphicFramePr>
            <a:graphicFrameLocks noChangeAspect="1"/>
          </p:cNvGraphicFramePr>
          <p:nvPr/>
        </p:nvGraphicFramePr>
        <p:xfrm>
          <a:off x="4929188" y="4197350"/>
          <a:ext cx="374967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3" name="Equation" r:id="rId10" imgW="2273300" imgH="1104900" progId="Equation.3">
                  <p:embed/>
                </p:oleObj>
              </mc:Choice>
              <mc:Fallback>
                <p:oleObj name="Equation" r:id="rId10" imgW="2273300" imgH="1104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4197350"/>
                        <a:ext cx="3749675" cy="175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43313" y="5000625"/>
            <a:ext cx="4619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or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594" name="직사각형 12"/>
          <p:cNvSpPr>
            <a:spLocks noChangeArrowheads="1"/>
          </p:cNvSpPr>
          <p:nvPr/>
        </p:nvSpPr>
        <p:spPr bwMode="auto">
          <a:xfrm>
            <a:off x="428625" y="4357688"/>
            <a:ext cx="3000375" cy="1500187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67595" name="직사각형 13"/>
          <p:cNvSpPr>
            <a:spLocks noChangeArrowheads="1"/>
          </p:cNvSpPr>
          <p:nvPr/>
        </p:nvSpPr>
        <p:spPr bwMode="auto">
          <a:xfrm>
            <a:off x="4500563" y="4214813"/>
            <a:ext cx="4357687" cy="1857375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  <a:p>
            <a:pPr eaLnBrk="1" hangingPunct="1"/>
            <a:r>
              <a:rPr lang="ko-KR" altLang="en-US" smtClean="0"/>
              <a:t>무작정 알고리즘</a:t>
            </a:r>
          </a:p>
          <a:p>
            <a:pPr lvl="1" eaLnBrk="1" hangingPunct="1"/>
            <a:r>
              <a:rPr lang="en-US" altLang="ko-KR" i="1" smtClean="0"/>
              <a:t>n</a:t>
            </a:r>
            <a:r>
              <a:rPr lang="ko-KR" altLang="en-US" smtClean="0"/>
              <a:t>개의 물건에 대해서 모든 부분집합을 다 고려한다</a:t>
            </a:r>
            <a:r>
              <a:rPr lang="en-US" altLang="ko-KR" smtClean="0"/>
              <a:t>.</a:t>
            </a:r>
          </a:p>
          <a:p>
            <a:pPr lvl="1" eaLnBrk="1" hangingPunct="1"/>
            <a:r>
              <a:rPr lang="ko-KR" altLang="en-US" smtClean="0"/>
              <a:t>그러나 불행하게도 크기가 </a:t>
            </a:r>
            <a:r>
              <a:rPr lang="en-US" altLang="ko-KR" i="1" smtClean="0"/>
              <a:t>n</a:t>
            </a:r>
            <a:r>
              <a:rPr lang="ko-KR" altLang="en-US" smtClean="0"/>
              <a:t>인 집합의 부분집합의 수는 </a:t>
            </a:r>
            <a:r>
              <a:rPr lang="en-US" altLang="ko-KR" smtClean="0"/>
              <a:t>2</a:t>
            </a:r>
            <a:r>
              <a:rPr lang="en-US" altLang="ko-KR" i="1" baseline="50000" smtClean="0"/>
              <a:t>n</a:t>
            </a:r>
            <a:r>
              <a:rPr lang="ko-KR" altLang="en-US" smtClean="0"/>
              <a:t>개 이다</a:t>
            </a:r>
            <a:r>
              <a:rPr lang="en-US" altLang="ko-KR" smtClean="0"/>
              <a:t>.</a:t>
            </a:r>
          </a:p>
          <a:p>
            <a:pPr lvl="1" eaLnBrk="1" hangingPunct="1"/>
            <a:endParaRPr lang="en-US" altLang="ko-KR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     </a:t>
            </a:r>
            <a:r>
              <a:rPr lang="en-US" altLang="ko-KR" i="1" smtClean="0"/>
              <a:t>A</a:t>
            </a:r>
            <a:r>
              <a:rPr lang="en-US" altLang="ko-KR" smtClean="0"/>
              <a:t>={a, b, c}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Power set of </a:t>
            </a:r>
            <a:r>
              <a:rPr lang="en-US" altLang="ko-KR" i="1" smtClean="0"/>
              <a:t>A</a:t>
            </a:r>
            <a:r>
              <a:rPr lang="en-US" altLang="ko-KR" smtClean="0"/>
              <a:t> = 2</a:t>
            </a:r>
            <a:r>
              <a:rPr lang="en-US" altLang="ko-KR" i="1" baseline="30000" smtClean="0"/>
              <a:t>A</a:t>
            </a:r>
            <a:r>
              <a:rPr lang="en-US" altLang="ko-KR" smtClean="0"/>
              <a:t>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                         = { </a:t>
            </a:r>
            <a:r>
              <a:rPr lang="el-GR" altLang="ko-KR" smtClean="0"/>
              <a:t>ϕ</a:t>
            </a:r>
            <a:r>
              <a:rPr lang="en-US" altLang="ko-KR" smtClean="0"/>
              <a:t>={}, {a}, {b}, {c}, {a,b}, {b,c}, {a,c}, {a,b,c}} </a:t>
            </a:r>
          </a:p>
        </p:txBody>
      </p:sp>
      <p:sp>
        <p:nvSpPr>
          <p:cNvPr id="6861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D86A48-36FB-42B1-8E65-FD440CCB7BD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1413" y="5445125"/>
            <a:ext cx="25130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Power set=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멱집합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839200" cy="1857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가장 비싼 물건부터 우선적으로 채운다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최적이 아님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</a:t>
            </a:r>
            <a:r>
              <a:rPr lang="ko-KR" altLang="en-US" i="1" smtClean="0"/>
              <a:t>   </a:t>
            </a:r>
            <a:r>
              <a:rPr lang="en-US" altLang="ko-KR" i="1" smtClean="0"/>
              <a:t>W</a:t>
            </a:r>
            <a:r>
              <a:rPr lang="en-US" altLang="ko-KR" smtClean="0"/>
              <a:t> = 30kg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탐욕적인 방법</a:t>
            </a:r>
            <a:r>
              <a:rPr lang="en-US" altLang="ko-KR" smtClean="0"/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25kg </a:t>
            </a:r>
            <a:r>
              <a:rPr lang="en-US" altLang="ko-KR" smtClean="0">
                <a:sym typeface="Symbol" panose="05050102010706020507" pitchFamily="18" charset="2"/>
              </a:rPr>
              <a:t> 10</a:t>
            </a:r>
            <a:r>
              <a:rPr lang="ko-KR" altLang="en-US" smtClean="0">
                <a:sym typeface="Symbol" panose="05050102010706020507" pitchFamily="18" charset="2"/>
              </a:rPr>
              <a:t>만원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최적인 해답</a:t>
            </a:r>
            <a:r>
              <a:rPr lang="en-US" altLang="ko-KR" smtClean="0">
                <a:sym typeface="Symbol" panose="05050102010706020507" pitchFamily="18" charset="2"/>
              </a:rPr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>
                <a:sym typeface="Symbol" panose="05050102010706020507" pitchFamily="18" charset="2"/>
              </a:rPr>
              <a:t> 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20kg </a:t>
            </a:r>
            <a:r>
              <a:rPr lang="en-US" altLang="ko-KR" smtClean="0">
                <a:sym typeface="Symbol" panose="05050102010706020507" pitchFamily="18" charset="2"/>
              </a:rPr>
              <a:t> </a:t>
            </a:r>
            <a:r>
              <a:rPr lang="en-US" altLang="ko-KR" smtClean="0"/>
              <a:t>18</a:t>
            </a:r>
            <a:r>
              <a:rPr lang="ko-KR" altLang="en-US" smtClean="0"/>
              <a:t>만원</a:t>
            </a:r>
          </a:p>
        </p:txBody>
      </p:sp>
      <p:sp>
        <p:nvSpPr>
          <p:cNvPr id="69635" name="슬라이드 번호 개체 틀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576017-2505-41CD-89DD-14EBC45A28E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2400" y="381000"/>
            <a:ext cx="88392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1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15000" y="1071563"/>
          <a:ext cx="3214689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25kg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9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9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3929063"/>
            <a:ext cx="8196263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>
                <a:latin typeface="+mn-lt"/>
                <a:ea typeface="+mn-ea"/>
              </a:rPr>
              <a:t>가장 가벼운 물건부터 우선적으로 채운다</a:t>
            </a:r>
            <a:r>
              <a:rPr lang="en-US" altLang="ko-KR" sz="2000" kern="0" dirty="0">
                <a:latin typeface="+mn-lt"/>
                <a:ea typeface="+mn-ea"/>
              </a:rPr>
              <a:t>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>
                <a:latin typeface="+mn-lt"/>
                <a:ea typeface="+mn-ea"/>
              </a:rPr>
              <a:t>최적이 아님</a:t>
            </a:r>
            <a:r>
              <a:rPr lang="en-US" altLang="ko-KR" sz="2000" kern="0" dirty="0">
                <a:latin typeface="+mn-lt"/>
                <a:ea typeface="+mn-ea"/>
              </a:rPr>
              <a:t>.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en-US" altLang="ko-KR" sz="2000" kern="0" dirty="0">
                <a:latin typeface="+mn-lt"/>
                <a:ea typeface="+mn-ea"/>
              </a:rPr>
              <a:t>(</a:t>
            </a:r>
            <a:r>
              <a:rPr lang="ko-KR" altLang="en-US" sz="2000" kern="0" dirty="0">
                <a:latin typeface="+mn-lt"/>
                <a:ea typeface="+mn-ea"/>
              </a:rPr>
              <a:t>이유</a:t>
            </a:r>
            <a:r>
              <a:rPr lang="en-US" altLang="ko-KR" sz="2000" kern="0" dirty="0">
                <a:latin typeface="+mn-lt"/>
                <a:ea typeface="+mn-ea"/>
              </a:rPr>
              <a:t>)</a:t>
            </a:r>
            <a:r>
              <a:rPr lang="ko-KR" altLang="en-US" sz="2000" i="1" kern="0" dirty="0">
                <a:latin typeface="+mn-lt"/>
                <a:ea typeface="+mn-ea"/>
              </a:rPr>
              <a:t>   </a:t>
            </a:r>
            <a:r>
              <a:rPr lang="ko-KR" altLang="en-US" sz="2000" kern="0" dirty="0">
                <a:latin typeface="+mn-lt"/>
                <a:ea typeface="+mn-ea"/>
              </a:rPr>
              <a:t>가벼운 물건이 무게에 비해 값어치가 없을 때 손해</a:t>
            </a:r>
          </a:p>
        </p:txBody>
      </p:sp>
      <p:sp>
        <p:nvSpPr>
          <p:cNvPr id="69660" name="Rectangle 4"/>
          <p:cNvSpPr>
            <a:spLocks noChangeArrowheads="1"/>
          </p:cNvSpPr>
          <p:nvPr/>
        </p:nvSpPr>
        <p:spPr bwMode="auto">
          <a:xfrm>
            <a:off x="152400" y="3167063"/>
            <a:ext cx="88392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2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152400" y="381000"/>
            <a:ext cx="7848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3 </a:t>
            </a:r>
          </a:p>
        </p:txBody>
      </p:sp>
      <p:sp>
        <p:nvSpPr>
          <p:cNvPr id="70659" name="Rectangle 5"/>
          <p:cNvSpPr>
            <a:spLocks noGrp="1" noChangeArrowheads="1"/>
          </p:cNvSpPr>
          <p:nvPr>
            <p:ph idx="1"/>
          </p:nvPr>
        </p:nvSpPr>
        <p:spPr>
          <a:xfrm>
            <a:off x="142875" y="1285875"/>
            <a:ext cx="8839200" cy="2214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무게 당 가치가 가장 높은 물건부터 우선적으로 채운다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최적이 아님</a:t>
            </a:r>
            <a:r>
              <a:rPr lang="en-US" altLang="ko-KR" smtClean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 </a:t>
            </a:r>
            <a:r>
              <a:rPr lang="en-US" altLang="ko-KR" i="1" smtClean="0"/>
              <a:t>W</a:t>
            </a:r>
            <a:r>
              <a:rPr lang="en-US" altLang="ko-KR" smtClean="0"/>
              <a:t> = 30kg 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mtClean="0"/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탐욕적인 방법</a:t>
            </a:r>
            <a:r>
              <a:rPr lang="en-US" altLang="ko-KR" smtClean="0"/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 </a:t>
            </a:r>
            <a:r>
              <a:rPr lang="en-US" altLang="ko-KR" smtClean="0">
                <a:sym typeface="Symbol" panose="05050102010706020507" pitchFamily="18" charset="2"/>
              </a:rPr>
              <a:t>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25kg </a:t>
            </a:r>
            <a:r>
              <a:rPr lang="en-US" altLang="ko-KR" smtClean="0">
                <a:sym typeface="Symbol" panose="05050102010706020507" pitchFamily="18" charset="2"/>
              </a:rPr>
              <a:t> 190</a:t>
            </a:r>
            <a:r>
              <a:rPr lang="ko-KR" altLang="en-US" smtClean="0">
                <a:sym typeface="Symbol" panose="05050102010706020507" pitchFamily="18" charset="2"/>
              </a:rPr>
              <a:t>만원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최적인 해답</a:t>
            </a:r>
            <a:r>
              <a:rPr lang="en-US" altLang="ko-KR" smtClean="0">
                <a:sym typeface="Symbol" panose="05050102010706020507" pitchFamily="18" charset="2"/>
              </a:rPr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>
                <a:sym typeface="Symbol" panose="05050102010706020507" pitchFamily="18" charset="2"/>
              </a:rPr>
              <a:t> 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30kg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200</a:t>
            </a:r>
            <a:r>
              <a:rPr lang="ko-KR" altLang="en-US" smtClean="0"/>
              <a:t>만원</a:t>
            </a:r>
          </a:p>
        </p:txBody>
      </p:sp>
      <p:sp>
        <p:nvSpPr>
          <p:cNvPr id="7066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C26017-85E7-4F90-A1E7-65BF7FAB52B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14625" y="3714750"/>
          <a:ext cx="4191000" cy="181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4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4" descr="04-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357313"/>
            <a:ext cx="53911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5117CB-50A9-458E-A322-620375FC286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0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배낭 빈틈없이 채우기 문제</a:t>
            </a:r>
            <a:b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(fractional knapsack problem)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590800"/>
            <a:ext cx="8839200" cy="269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greedy algorithm</a:t>
            </a:r>
          </a:p>
          <a:p>
            <a:pPr eaLnBrk="1" hangingPunct="1">
              <a:defRPr/>
            </a:pPr>
            <a:r>
              <a:rPr lang="ko-KR" altLang="en-US" dirty="0" smtClean="0"/>
              <a:t>물건의 일부분을 잘라서 담을 수 있다</a:t>
            </a:r>
            <a:r>
              <a:rPr lang="en-US" altLang="ko-KR" dirty="0" smtClean="0"/>
              <a:t>.</a:t>
            </a:r>
          </a:p>
          <a:p>
            <a:pPr eaLnBrk="1" hangingPunct="1">
              <a:defRPr/>
            </a:pPr>
            <a:r>
              <a:rPr lang="ko-KR" altLang="en-US" dirty="0" smtClean="0"/>
              <a:t>탐욕적인 접근방법으로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구하는 알고리즘을 만들 수 있다</a:t>
            </a:r>
            <a:r>
              <a:rPr lang="en-US" altLang="ko-KR" dirty="0" smtClean="0"/>
              <a:t>.</a:t>
            </a:r>
          </a:p>
          <a:p>
            <a:pPr lvl="1" eaLnBrk="1" hangingPunct="1">
              <a:buClr>
                <a:schemeClr val="tx2">
                  <a:lumMod val="75000"/>
                </a:schemeClr>
              </a:buClr>
              <a:defRPr/>
            </a:pPr>
            <a:r>
              <a:rPr lang="ko-KR" altLang="en-US" dirty="0" smtClean="0"/>
              <a:t>단위무게당 값어치가 큰 것부터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이상 넣을 수 없으면 배낭에 남은 무게 만큼 잘라서 넣는다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1 </a:t>
            </a:r>
            <a:r>
              <a:rPr lang="en-US" altLang="ko-KR" dirty="0" smtClean="0">
                <a:sym typeface="Symbol" pitchFamily="18" charset="2"/>
              </a:rPr>
              <a:t>+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3 </a:t>
            </a:r>
            <a:r>
              <a:rPr lang="en-US" altLang="ko-KR" dirty="0" smtClean="0">
                <a:sym typeface="Symbol" pitchFamily="18" charset="2"/>
              </a:rPr>
              <a:t>+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2 </a:t>
            </a:r>
            <a:r>
              <a:rPr lang="en-US" altLang="ko-KR" dirty="0" smtClean="0"/>
              <a:t>× 1/2</a:t>
            </a:r>
            <a:r>
              <a:rPr lang="en-US" altLang="ko-KR" dirty="0" smtClean="0">
                <a:sym typeface="Symbol" pitchFamily="18" charset="2"/>
              </a:rPr>
              <a:t></a:t>
            </a:r>
            <a:r>
              <a:rPr lang="en-US" altLang="ko-KR" dirty="0" smtClean="0"/>
              <a:t> 30kg </a:t>
            </a:r>
            <a:r>
              <a:rPr lang="en-US" altLang="ko-KR" dirty="0" smtClean="0">
                <a:sym typeface="Symbol" pitchFamily="18" charset="2"/>
              </a:rPr>
              <a:t> 220</a:t>
            </a:r>
            <a:r>
              <a:rPr lang="ko-KR" altLang="en-US" dirty="0" smtClean="0">
                <a:sym typeface="Symbol" pitchFamily="18" charset="2"/>
              </a:rPr>
              <a:t>만원</a:t>
            </a:r>
            <a:endParaRPr lang="ko-KR" altLang="en-US" dirty="0" smtClean="0"/>
          </a:p>
        </p:txBody>
      </p:sp>
      <p:sp>
        <p:nvSpPr>
          <p:cNvPr id="7270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793A99-5F00-4F2C-9E14-95253BF887A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24300" y="4857750"/>
          <a:ext cx="4191000" cy="181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64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839200" cy="4648200"/>
          </a:xfrm>
        </p:spPr>
        <p:txBody>
          <a:bodyPr/>
          <a:lstStyle/>
          <a:p>
            <a:pPr eaLnBrk="1" hangingPunct="1"/>
            <a:r>
              <a:rPr lang="en-US" altLang="ko-KR" i="1" dirty="0" err="1" smtClean="0"/>
              <a:t>i</a:t>
            </a:r>
            <a:r>
              <a:rPr lang="en-US" altLang="ko-KR" dirty="0" smtClean="0"/>
              <a:t> &gt; 0 </a:t>
            </a:r>
            <a:r>
              <a:rPr lang="ko-KR" altLang="en-US" dirty="0" smtClean="0"/>
              <a:t>이고 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 &gt; 0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무게가 </a:t>
            </a:r>
            <a:r>
              <a:rPr lang="en-US" altLang="ko-KR" i="1" dirty="0" smtClean="0"/>
              <a:t>w</a:t>
            </a:r>
            <a:r>
              <a:rPr lang="ko-KR" altLang="en-US" dirty="0" smtClean="0"/>
              <a:t>가 넘지 않도록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까지의</a:t>
            </a:r>
            <a:r>
              <a:rPr lang="ko-KR" altLang="en-US" dirty="0" smtClean="0"/>
              <a:t> 항목 중에서 얻어진 최고의 이익</a:t>
            </a:r>
            <a:r>
              <a:rPr lang="en-US" altLang="ko-KR" dirty="0" smtClean="0"/>
              <a:t>(optimal profit)</a:t>
            </a:r>
            <a:r>
              <a:rPr lang="ko-KR" altLang="en-US" dirty="0" smtClean="0"/>
              <a:t>을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라고 하면</a:t>
            </a:r>
            <a:r>
              <a:rPr lang="en-US" altLang="ko-KR" dirty="0" smtClean="0"/>
              <a:t>,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여기서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-1][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항목을 포함시키지 않는 경우의 최고 이익이고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p</a:t>
            </a:r>
            <a:r>
              <a:rPr lang="en-US" altLang="ko-KR" i="1" baseline="-25000" dirty="0" smtClean="0"/>
              <a:t>i</a:t>
            </a:r>
            <a:r>
              <a:rPr lang="en-US" altLang="ko-KR" dirty="0" smtClean="0"/>
              <a:t> +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- 1][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 - 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항목을 포함시키는 경우의 최고 이익이다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위의 재귀 관계식이 최적의 원칙을 만족하는 지는 쉽게 알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7373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885425-DB8D-49B2-A94C-7DC1753DE44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3733" name="Object 0"/>
          <p:cNvGraphicFramePr>
            <a:graphicFrameLocks noChangeAspect="1"/>
          </p:cNvGraphicFramePr>
          <p:nvPr/>
        </p:nvGraphicFramePr>
        <p:xfrm>
          <a:off x="669925" y="2071688"/>
          <a:ext cx="72596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9" name="Equation" r:id="rId4" imgW="4140200" imgH="482600" progId="Equation.3">
                  <p:embed/>
                </p:oleObj>
              </mc:Choice>
              <mc:Fallback>
                <p:oleObj name="Equation" r:id="rId4" imgW="41402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071688"/>
                        <a:ext cx="725963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5762625" y="5842000"/>
            <a:ext cx="358775" cy="3603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p</a:t>
            </a:r>
            <a:r>
              <a:rPr lang="en-US" altLang="ko-KR" sz="1400" i="1" baseline="-25000">
                <a:latin typeface="+mn-lt"/>
                <a:ea typeface="굴림" charset="-127"/>
              </a:rPr>
              <a:t>i</a:t>
            </a:r>
            <a:endParaRPr lang="ko-KR" altLang="en-US" sz="1400" i="1" baseline="-25000" dirty="0">
              <a:latin typeface="+mn-lt"/>
              <a:ea typeface="굴림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03988" y="5842000"/>
            <a:ext cx="1511300" cy="3603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P</a:t>
            </a:r>
            <a:r>
              <a:rPr lang="en-US" altLang="ko-KR" sz="1400">
                <a:latin typeface="+mn-lt"/>
                <a:ea typeface="굴림" charset="-127"/>
              </a:rPr>
              <a:t>[</a:t>
            </a:r>
            <a:r>
              <a:rPr lang="en-US" altLang="ko-KR" sz="1400" i="1">
                <a:latin typeface="+mn-lt"/>
                <a:ea typeface="굴림" charset="-127"/>
              </a:rPr>
              <a:t>i</a:t>
            </a:r>
            <a:r>
              <a:rPr lang="en-US" altLang="ko-KR" sz="1400">
                <a:latin typeface="+mn-lt"/>
                <a:ea typeface="굴림" charset="-127"/>
              </a:rPr>
              <a:t>-1][</a:t>
            </a:r>
            <a:r>
              <a:rPr lang="en-US" altLang="ko-KR" sz="1400" i="1">
                <a:latin typeface="+mn-lt"/>
                <a:ea typeface="굴림" charset="-127"/>
              </a:rPr>
              <a:t>w-w</a:t>
            </a:r>
            <a:r>
              <a:rPr lang="en-US" altLang="ko-KR" sz="1400" i="1" baseline="-25000">
                <a:latin typeface="+mn-lt"/>
                <a:ea typeface="굴림" charset="-127"/>
              </a:rPr>
              <a:t>i</a:t>
            </a:r>
            <a:r>
              <a:rPr lang="en-US" altLang="ko-KR" sz="1400">
                <a:latin typeface="+mn-lt"/>
                <a:ea typeface="굴림" charset="-127"/>
              </a:rPr>
              <a:t>]</a:t>
            </a:r>
            <a:endParaRPr lang="ko-KR" altLang="en-US" sz="1400" dirty="0">
              <a:latin typeface="+mn-lt"/>
              <a:ea typeface="굴림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6963" y="5842000"/>
            <a:ext cx="3286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+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8075" y="5811838"/>
            <a:ext cx="412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vs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5505450" y="4408488"/>
            <a:ext cx="2471738" cy="13684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888038" y="5005388"/>
            <a:ext cx="288925" cy="2889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  <a:ea typeface="굴림" charset="-127"/>
              </a:rPr>
              <a:t>1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6215063" y="5018088"/>
            <a:ext cx="288925" cy="28733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  <a:ea typeface="굴림" charset="-127"/>
              </a:rPr>
              <a:t>2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7435850" y="4991100"/>
            <a:ext cx="288925" cy="2889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i</a:t>
            </a:r>
            <a:endParaRPr lang="ko-KR" altLang="en-US" sz="1400" i="1" baseline="-25000" dirty="0">
              <a:latin typeface="+mn-lt"/>
              <a:ea typeface="굴림" charset="-127"/>
            </a:endParaRPr>
          </a:p>
        </p:txBody>
      </p:sp>
      <p:grpSp>
        <p:nvGrpSpPr>
          <p:cNvPr id="73742" name="그룹 5"/>
          <p:cNvGrpSpPr>
            <a:grpSpLocks/>
          </p:cNvGrpSpPr>
          <p:nvPr/>
        </p:nvGrpSpPr>
        <p:grpSpPr bwMode="auto">
          <a:xfrm>
            <a:off x="6589713" y="5138738"/>
            <a:ext cx="376237" cy="60325"/>
            <a:chOff x="7380312" y="4665582"/>
            <a:chExt cx="376808" cy="59562"/>
          </a:xfrm>
        </p:grpSpPr>
        <p:sp>
          <p:nvSpPr>
            <p:cNvPr id="15" name="타원 14"/>
            <p:cNvSpPr/>
            <p:nvPr/>
          </p:nvSpPr>
          <p:spPr bwMode="auto">
            <a:xfrm>
              <a:off x="7380312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7532943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7685575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04875" y="5143500"/>
            <a:ext cx="10668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P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[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i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][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]=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015163" y="5011738"/>
            <a:ext cx="288925" cy="28733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i-</a:t>
            </a:r>
            <a:r>
              <a:rPr lang="en-US" altLang="ko-KR" sz="1400">
                <a:latin typeface="+mn-lt"/>
                <a:ea typeface="굴림" charset="-127"/>
              </a:rPr>
              <a:t>1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8075" y="5059363"/>
            <a:ext cx="412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vs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3375" y="4094163"/>
            <a:ext cx="355600" cy="371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</a:t>
            </a:r>
            <a:endParaRPr lang="ko-KR" altLang="en-US" sz="2000" i="1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5861050" y="4826000"/>
            <a:ext cx="1524000" cy="657225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  <p:cxnSp>
        <p:nvCxnSpPr>
          <p:cNvPr id="73748" name="직선 화살표 연결선 18"/>
          <p:cNvCxnSpPr>
            <a:cxnSpLocks noChangeShapeType="1"/>
            <a:stCxn id="7" idx="0"/>
          </p:cNvCxnSpPr>
          <p:nvPr/>
        </p:nvCxnSpPr>
        <p:spPr bwMode="auto">
          <a:xfrm flipH="1" flipV="1">
            <a:off x="6777038" y="5483225"/>
            <a:ext cx="482600" cy="358775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9" name="직선 화살표 연결선 57343"/>
          <p:cNvCxnSpPr>
            <a:cxnSpLocks noChangeShapeType="1"/>
            <a:stCxn id="6" idx="7"/>
          </p:cNvCxnSpPr>
          <p:nvPr/>
        </p:nvCxnSpPr>
        <p:spPr bwMode="auto">
          <a:xfrm flipV="1">
            <a:off x="6069013" y="5299075"/>
            <a:ext cx="1460500" cy="595313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50" name="그룹 57344"/>
          <p:cNvGrpSpPr>
            <a:grpSpLocks/>
          </p:cNvGrpSpPr>
          <p:nvPr/>
        </p:nvGrpSpPr>
        <p:grpSpPr bwMode="auto">
          <a:xfrm>
            <a:off x="2095500" y="4300538"/>
            <a:ext cx="2471738" cy="1838325"/>
            <a:chOff x="6130005" y="3692704"/>
            <a:chExt cx="2472321" cy="1837322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6512683" y="5169860"/>
              <a:ext cx="1511656" cy="360166"/>
            </a:xfrm>
            <a:prstGeom prst="rect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i="1">
                  <a:latin typeface="+mn-lt"/>
                  <a:ea typeface="굴림" charset="-127"/>
                </a:rPr>
                <a:t>P</a:t>
              </a:r>
              <a:r>
                <a:rPr lang="en-US" altLang="ko-KR" sz="1400">
                  <a:latin typeface="+mn-lt"/>
                  <a:ea typeface="굴림" charset="-127"/>
                </a:rPr>
                <a:t>[</a:t>
              </a:r>
              <a:r>
                <a:rPr lang="en-US" altLang="ko-KR" sz="1400" i="1">
                  <a:latin typeface="+mn-lt"/>
                  <a:ea typeface="굴림" charset="-127"/>
                </a:rPr>
                <a:t>i</a:t>
              </a:r>
              <a:r>
                <a:rPr lang="en-US" altLang="ko-KR" sz="1400">
                  <a:latin typeface="+mn-lt"/>
                  <a:ea typeface="굴림" charset="-127"/>
                </a:rPr>
                <a:t>-1][</a:t>
              </a:r>
              <a:r>
                <a:rPr lang="en-US" altLang="ko-KR" sz="1400" i="1">
                  <a:latin typeface="+mn-lt"/>
                  <a:ea typeface="굴림" charset="-127"/>
                </a:rPr>
                <a:t>w</a:t>
              </a:r>
              <a:r>
                <a:rPr lang="en-US" altLang="ko-KR" sz="1400">
                  <a:latin typeface="+mn-lt"/>
                  <a:ea typeface="굴림" charset="-127"/>
                </a:rPr>
                <a:t>]</a:t>
              </a: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73760" name="Cloud"/>
            <p:cNvSpPr>
              <a:spLocks noChangeAspect="1" noEditPoints="1" noChangeArrowheads="1"/>
            </p:cNvSpPr>
            <p:nvPr/>
          </p:nvSpPr>
          <p:spPr bwMode="auto">
            <a:xfrm>
              <a:off x="6130005" y="3949909"/>
              <a:ext cx="2472321" cy="1008592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6512683" y="4340051"/>
              <a:ext cx="288993" cy="28718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>
                  <a:latin typeface="+mn-lt"/>
                  <a:ea typeface="굴림" charset="-127"/>
                </a:rPr>
                <a:t>1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6962051" y="4352744"/>
              <a:ext cx="288993" cy="28718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>
                  <a:latin typeface="+mn-lt"/>
                  <a:ea typeface="굴림" charset="-127"/>
                </a:rPr>
                <a:t>2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sp>
          <p:nvSpPr>
            <p:cNvPr id="30" name="타원 29"/>
            <p:cNvSpPr/>
            <p:nvPr/>
          </p:nvSpPr>
          <p:spPr bwMode="auto">
            <a:xfrm>
              <a:off x="7881431" y="4344810"/>
              <a:ext cx="287405" cy="2871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i="1">
                  <a:latin typeface="+mn-lt"/>
                  <a:ea typeface="굴림" charset="-127"/>
                </a:rPr>
                <a:t>i-</a:t>
              </a:r>
              <a:r>
                <a:rPr lang="en-US" altLang="ko-KR" sz="1400">
                  <a:latin typeface="+mn-lt"/>
                  <a:ea typeface="굴림" charset="-127"/>
                </a:rPr>
                <a:t>1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grpSp>
          <p:nvGrpSpPr>
            <p:cNvPr id="73764" name="그룹 24"/>
            <p:cNvGrpSpPr>
              <a:grpSpLocks/>
            </p:cNvGrpSpPr>
            <p:nvPr/>
          </p:nvGrpSpPr>
          <p:grpSpPr bwMode="auto">
            <a:xfrm>
              <a:off x="7330162" y="4466353"/>
              <a:ext cx="376808" cy="59562"/>
              <a:chOff x="7380312" y="4665582"/>
              <a:chExt cx="376808" cy="59562"/>
            </a:xfrm>
          </p:grpSpPr>
          <p:sp>
            <p:nvSpPr>
              <p:cNvPr id="33" name="타원 32"/>
              <p:cNvSpPr/>
              <p:nvPr/>
            </p:nvSpPr>
            <p:spPr bwMode="auto">
              <a:xfrm>
                <a:off x="7380588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 bwMode="auto">
              <a:xfrm>
                <a:off x="7533024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 bwMode="auto">
              <a:xfrm>
                <a:off x="7685460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838197" y="3692704"/>
              <a:ext cx="355684" cy="3696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solidFill>
                    <a:srgbClr val="3E020C"/>
                  </a:solidFill>
                  <a:latin typeface="Times New Roman" pitchFamily="18" charset="0"/>
                  <a:ea typeface="굴림" charset="-127"/>
                </a:rPr>
                <a:t>w</a:t>
              </a:r>
              <a:endParaRPr lang="ko-KR" altLang="en-US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626225" y="4557713"/>
            <a:ext cx="682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w-w</a:t>
            </a:r>
            <a:r>
              <a:rPr lang="en-US" altLang="ko-KR" sz="2000" i="1" baseline="-25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i</a:t>
            </a:r>
            <a:endParaRPr lang="ko-KR" altLang="en-US" sz="2000" i="1" baseline="-25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2347913" y="4772025"/>
            <a:ext cx="1939925" cy="657225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  <p:cxnSp>
        <p:nvCxnSpPr>
          <p:cNvPr id="73753" name="직선 화살표 연결선 18"/>
          <p:cNvCxnSpPr>
            <a:cxnSpLocks noChangeShapeType="1"/>
          </p:cNvCxnSpPr>
          <p:nvPr/>
        </p:nvCxnSpPr>
        <p:spPr bwMode="auto">
          <a:xfrm>
            <a:off x="1778000" y="4716463"/>
            <a:ext cx="790575" cy="1428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모서리가 둥근 사각형 설명선 3"/>
          <p:cNvSpPr/>
          <p:nvPr/>
        </p:nvSpPr>
        <p:spPr bwMode="auto">
          <a:xfrm>
            <a:off x="119063" y="4256088"/>
            <a:ext cx="1265237" cy="550862"/>
          </a:xfrm>
          <a:prstGeom prst="wedgeRoundRectCallout">
            <a:avLst>
              <a:gd name="adj1" fmla="val 79730"/>
              <a:gd name="adj2" fmla="val 30713"/>
              <a:gd name="adj3" fmla="val 1666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전체 또는 일부를 활용한다는 뜻</a:t>
            </a:r>
          </a:p>
        </p:txBody>
      </p:sp>
      <p:sp>
        <p:nvSpPr>
          <p:cNvPr id="42" name="모서리가 둥근 사각형 설명선 41"/>
          <p:cNvSpPr/>
          <p:nvPr/>
        </p:nvSpPr>
        <p:spPr bwMode="auto">
          <a:xfrm>
            <a:off x="8131175" y="3997325"/>
            <a:ext cx="706438" cy="311150"/>
          </a:xfrm>
          <a:prstGeom prst="wedgeRoundRectCallout">
            <a:avLst>
              <a:gd name="adj1" fmla="val -54973"/>
              <a:gd name="adj2" fmla="val 89186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chemeClr val="bg1"/>
                </a:solidFill>
                <a:latin typeface="Times New Roman" pitchFamily="18" charset="0"/>
              </a:rPr>
              <a:t>포함 확정</a:t>
            </a:r>
          </a:p>
        </p:txBody>
      </p:sp>
      <p:cxnSp>
        <p:nvCxnSpPr>
          <p:cNvPr id="73756" name="직선 화살표 연결선 18"/>
          <p:cNvCxnSpPr>
            <a:cxnSpLocks noChangeShapeType="1"/>
            <a:endCxn id="13" idx="7"/>
          </p:cNvCxnSpPr>
          <p:nvPr/>
        </p:nvCxnSpPr>
        <p:spPr bwMode="auto">
          <a:xfrm flipH="1">
            <a:off x="7681913" y="4489450"/>
            <a:ext cx="433387" cy="54451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모서리가 둥근 사각형 설명선 44"/>
          <p:cNvSpPr/>
          <p:nvPr/>
        </p:nvSpPr>
        <p:spPr bwMode="auto">
          <a:xfrm>
            <a:off x="4475163" y="4133850"/>
            <a:ext cx="1265237" cy="549275"/>
          </a:xfrm>
          <a:prstGeom prst="wedgeRoundRectCallout">
            <a:avLst>
              <a:gd name="adj1" fmla="val 79730"/>
              <a:gd name="adj2" fmla="val 84938"/>
              <a:gd name="adj3" fmla="val 1666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전체 또는 일부를 활용한다는 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6399213"/>
            <a:ext cx="5089525" cy="3683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800" b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800" b="1" dirty="0">
                <a:solidFill>
                  <a:srgbClr val="3E020C"/>
                </a:solidFill>
                <a:latin typeface="Times New Roman" pitchFamily="18" charset="0"/>
              </a:rPr>
              <a:t>번째 </a:t>
            </a:r>
            <a:r>
              <a:rPr lang="en-US" altLang="ko-KR" sz="1800" b="1" dirty="0">
                <a:solidFill>
                  <a:srgbClr val="3E020C"/>
                </a:solidFill>
                <a:latin typeface="Times New Roman" pitchFamily="18" charset="0"/>
              </a:rPr>
              <a:t>item</a:t>
            </a:r>
            <a:r>
              <a:rPr lang="ko-KR" altLang="en-US" sz="1800" b="1" dirty="0">
                <a:solidFill>
                  <a:srgbClr val="3E020C"/>
                </a:solidFill>
                <a:latin typeface="Times New Roman" pitchFamily="18" charset="0"/>
              </a:rPr>
              <a:t>을 넣지 않을 것인가 또는 넣을 것인가</a:t>
            </a:r>
            <a:r>
              <a:rPr lang="en-US" altLang="ko-KR" sz="1800" b="1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  <a:endParaRPr lang="ko-KR" altLang="en-US" sz="1800" b="1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68413"/>
            <a:ext cx="8839200" cy="46482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그러면 어떻게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값을 구할 수 있을까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ko-KR" altLang="en-US" dirty="0" smtClean="0"/>
              <a:t>다음과 같은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배열을 만든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항을 계산하여 채워 넣으면 된다</a:t>
            </a:r>
            <a:r>
              <a:rPr lang="en-US" altLang="ko-KR" dirty="0" smtClean="0"/>
              <a:t>: </a:t>
            </a:r>
          </a:p>
          <a:p>
            <a:pPr marL="808038" indent="-27305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[0..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][0..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]. </a:t>
            </a:r>
            <a:r>
              <a:rPr lang="ko-KR" altLang="en-US" dirty="0" smtClean="0"/>
              <a:t>여기서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[0][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 = 0,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][0] = 0</a:t>
            </a:r>
          </a:p>
          <a:p>
            <a:pPr marL="808038" indent="-27305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ko-KR" altLang="en-US" dirty="0" smtClean="0"/>
              <a:t>계산해야 할 항목의 수는 </a:t>
            </a:r>
            <a:r>
              <a:rPr lang="en-US" altLang="ko-KR" i="1" dirty="0" err="1" smtClean="0"/>
              <a:t>nW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Symbol" pitchFamily="18" charset="2"/>
              </a:rPr>
              <a:t> </a:t>
            </a:r>
            <a:r>
              <a:rPr lang="en-US" altLang="ko-KR" b="1" i="1" dirty="0" smtClean="0">
                <a:sym typeface="Symbol" pitchFamily="18" charset="2"/>
              </a:rPr>
              <a:t> 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 </a:t>
            </a:r>
            <a:r>
              <a:rPr lang="en-US" altLang="ko-KR" dirty="0" smtClean="0"/>
              <a:t> </a:t>
            </a:r>
          </a:p>
        </p:txBody>
      </p:sp>
      <p:sp>
        <p:nvSpPr>
          <p:cNvPr id="7475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D832A2-98BA-4C66-90F7-1D39D4B37F8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4757" name="Object 0"/>
          <p:cNvGraphicFramePr>
            <a:graphicFrameLocks noChangeAspect="1"/>
          </p:cNvGraphicFramePr>
          <p:nvPr/>
        </p:nvGraphicFramePr>
        <p:xfrm>
          <a:off x="468313" y="4076700"/>
          <a:ext cx="77946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5" name="수식" r:id="rId4" imgW="4445000" imgH="482600" progId="Equation.3">
                  <p:embed/>
                </p:oleObj>
              </mc:Choice>
              <mc:Fallback>
                <p:oleObj name="수식" r:id="rId4" imgW="44450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6700"/>
                        <a:ext cx="779462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975" y="3790950"/>
            <a:ext cx="18129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최대 이익은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64C441-2F8E-4985-8BFE-5D77F58C64A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213" y="1125538"/>
            <a:ext cx="6505575" cy="32924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knapsack(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p,w,n,W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for(w=0 to W) P[0,w]=0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 to n) P[i,0]=0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1600" dirty="0">
              <a:solidFill>
                <a:srgbClr val="3E020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to n)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for(w =0 to W)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if(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w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≤ w)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   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 = max { P[i-1, w], 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p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+P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[i-1, w- 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w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]}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else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   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 = P[i-1, w];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1600" dirty="0">
              <a:solidFill>
                <a:srgbClr val="3E020C"/>
              </a:solidFill>
              <a:latin typeface="Consolas" panose="020B0609020204030204" pitchFamily="49" charset="0"/>
              <a:ea typeface="맑은 고딕" panose="020B0503020000020004" pitchFamily="50" charset="-127"/>
              <a:cs typeface="Consolas" panose="020B0609020204030204" pitchFamily="49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return 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n,W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912004-63CD-410D-B244-7AA280BC232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96938" y="754063"/>
          <a:ext cx="2663825" cy="181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1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40</a:t>
                      </a:r>
                      <a:r>
                        <a:rPr 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84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altLang="ko-KR" sz="1400" i="0" kern="100" baseline="-250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</a:t>
                      </a:r>
                      <a:endParaRPr lang="ko-KR" altLang="ko-KR" sz="1400" kern="100" dirty="0" smtClean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3kg</a:t>
                      </a:r>
                      <a:endParaRPr lang="ko-KR" altLang="ko-KR" sz="1400" kern="100" dirty="0" smtClean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alt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8313" y="260350"/>
            <a:ext cx="13128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W=10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0113" y="2852738"/>
          <a:ext cx="6527798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398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P[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i,w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6923" name="타원 5"/>
          <p:cNvSpPr>
            <a:spLocks noChangeArrowheads="1"/>
          </p:cNvSpPr>
          <p:nvPr/>
        </p:nvSpPr>
        <p:spPr bwMode="auto">
          <a:xfrm>
            <a:off x="6804025" y="4652963"/>
            <a:ext cx="792163" cy="576262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6924" name="직선 화살표 연결선 7"/>
          <p:cNvCxnSpPr>
            <a:cxnSpLocks noChangeShapeType="1"/>
          </p:cNvCxnSpPr>
          <p:nvPr/>
        </p:nvCxnSpPr>
        <p:spPr bwMode="auto">
          <a:xfrm flipV="1">
            <a:off x="6516688" y="5281613"/>
            <a:ext cx="495300" cy="3746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099050" y="5692775"/>
            <a:ext cx="19129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max{70, 50+40}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926" name="타원 9"/>
          <p:cNvSpPr>
            <a:spLocks noChangeArrowheads="1"/>
          </p:cNvSpPr>
          <p:nvPr/>
        </p:nvSpPr>
        <p:spPr bwMode="auto">
          <a:xfrm>
            <a:off x="5292725" y="4291013"/>
            <a:ext cx="460375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76927" name="타원 10"/>
          <p:cNvSpPr>
            <a:spLocks noChangeArrowheads="1"/>
          </p:cNvSpPr>
          <p:nvPr/>
        </p:nvSpPr>
        <p:spPr bwMode="auto">
          <a:xfrm>
            <a:off x="6958013" y="4329113"/>
            <a:ext cx="461962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9025" y="6230938"/>
            <a:ext cx="128270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4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+ P[3,7]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363" y="6248400"/>
            <a:ext cx="94615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P[3,10]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76930" name="직선 화살표 연결선 14"/>
          <p:cNvCxnSpPr>
            <a:cxnSpLocks noChangeShapeType="1"/>
          </p:cNvCxnSpPr>
          <p:nvPr/>
        </p:nvCxnSpPr>
        <p:spPr bwMode="auto">
          <a:xfrm flipV="1">
            <a:off x="5508625" y="6056313"/>
            <a:ext cx="22701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931" name="직선 화살표 연결선 16"/>
          <p:cNvCxnSpPr>
            <a:cxnSpLocks noChangeShapeType="1"/>
          </p:cNvCxnSpPr>
          <p:nvPr/>
        </p:nvCxnSpPr>
        <p:spPr bwMode="auto">
          <a:xfrm flipH="1" flipV="1">
            <a:off x="6473825" y="6026150"/>
            <a:ext cx="4286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타원 19"/>
          <p:cNvSpPr/>
          <p:nvPr/>
        </p:nvSpPr>
        <p:spPr bwMode="auto">
          <a:xfrm>
            <a:off x="5753100" y="4291013"/>
            <a:ext cx="1204913" cy="469900"/>
          </a:xfrm>
          <a:prstGeom prst="ellipse">
            <a:avLst/>
          </a:prstGeom>
          <a:noFill/>
          <a:ln w="25400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cxnSp>
        <p:nvCxnSpPr>
          <p:cNvPr id="22" name="직선 화살표 연결선 21"/>
          <p:cNvCxnSpPr/>
          <p:nvPr/>
        </p:nvCxnSpPr>
        <p:spPr bwMode="auto">
          <a:xfrm flipH="1">
            <a:off x="6705600" y="3357563"/>
            <a:ext cx="1179513" cy="933450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885113" y="3119438"/>
            <a:ext cx="9540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불필요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51025" y="5287963"/>
            <a:ext cx="17859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max{10, 40+0}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21000" y="5826125"/>
            <a:ext cx="128270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2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+ P[1,1]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4338" y="5843588"/>
            <a:ext cx="817562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P[1,5]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76938" name="직선 화살표 연결선 14"/>
          <p:cNvCxnSpPr>
            <a:cxnSpLocks noChangeShapeType="1"/>
          </p:cNvCxnSpPr>
          <p:nvPr/>
        </p:nvCxnSpPr>
        <p:spPr bwMode="auto">
          <a:xfrm flipV="1">
            <a:off x="2260600" y="5651500"/>
            <a:ext cx="22701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939" name="직선 화살표 연결선 16"/>
          <p:cNvCxnSpPr>
            <a:cxnSpLocks noChangeShapeType="1"/>
          </p:cNvCxnSpPr>
          <p:nvPr/>
        </p:nvCxnSpPr>
        <p:spPr bwMode="auto">
          <a:xfrm flipH="1" flipV="1">
            <a:off x="3225800" y="5621338"/>
            <a:ext cx="4286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940" name="타원 5"/>
          <p:cNvSpPr>
            <a:spLocks noChangeArrowheads="1"/>
          </p:cNvSpPr>
          <p:nvPr/>
        </p:nvSpPr>
        <p:spPr bwMode="auto">
          <a:xfrm>
            <a:off x="4195763" y="3933825"/>
            <a:ext cx="495300" cy="455613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6941" name="직선 화살표 연결선 7"/>
          <p:cNvCxnSpPr>
            <a:cxnSpLocks noChangeShapeType="1"/>
          </p:cNvCxnSpPr>
          <p:nvPr/>
        </p:nvCxnSpPr>
        <p:spPr bwMode="auto">
          <a:xfrm flipV="1">
            <a:off x="3246438" y="4329113"/>
            <a:ext cx="957262" cy="9874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6942" name="Object 0"/>
          <p:cNvGraphicFramePr>
            <a:graphicFrameLocks noChangeAspect="1"/>
          </p:cNvGraphicFramePr>
          <p:nvPr/>
        </p:nvGraphicFramePr>
        <p:xfrm>
          <a:off x="3949700" y="765175"/>
          <a:ext cx="4914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9" name="수식" r:id="rId4" imgW="4445000" imgH="482600" progId="Equation.3">
                  <p:embed/>
                </p:oleObj>
              </mc:Choice>
              <mc:Fallback>
                <p:oleObj name="수식" r:id="rId4" imgW="44450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765175"/>
                        <a:ext cx="4914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4" descr="0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42900"/>
            <a:ext cx="453231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5125" y="1857375"/>
            <a:ext cx="10890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5125" y="2643188"/>
            <a:ext cx="1489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5125" y="3500438"/>
            <a:ext cx="18907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25" y="4357688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5125" y="5214938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25+10+1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10248" name="그룹 22"/>
          <p:cNvGrpSpPr>
            <a:grpSpLocks/>
          </p:cNvGrpSpPr>
          <p:nvPr/>
        </p:nvGrpSpPr>
        <p:grpSpPr bwMode="auto">
          <a:xfrm>
            <a:off x="7573963" y="3530600"/>
            <a:ext cx="285750" cy="285750"/>
            <a:chOff x="7643834" y="714356"/>
            <a:chExt cx="285752" cy="285752"/>
          </a:xfrm>
        </p:grpSpPr>
        <p:cxnSp>
          <p:nvCxnSpPr>
            <p:cNvPr id="10253" name="직선 연결선 9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grpSp>
        <p:nvGrpSpPr>
          <p:cNvPr id="10249" name="그룹 23"/>
          <p:cNvGrpSpPr>
            <a:grpSpLocks/>
          </p:cNvGrpSpPr>
          <p:nvPr/>
        </p:nvGrpSpPr>
        <p:grpSpPr bwMode="auto">
          <a:xfrm>
            <a:off x="7566025" y="4405313"/>
            <a:ext cx="285750" cy="285750"/>
            <a:chOff x="7643834" y="714356"/>
            <a:chExt cx="285752" cy="285752"/>
          </a:xfrm>
        </p:grpSpPr>
        <p:cxnSp>
          <p:nvCxnSpPr>
            <p:cNvPr id="10251" name="직선 연결선 24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sp>
        <p:nvSpPr>
          <p:cNvPr id="10250" name="슬라이드 번호 개체 틀 2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BC8363-4DAD-4502-B7E2-11A58667537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0759" y="398937"/>
            <a:ext cx="211468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거스름돈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36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센트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839200" cy="4495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여기서 </a:t>
            </a:r>
            <a:r>
              <a:rPr lang="en-US" altLang="ko-KR" i="1" smtClean="0"/>
              <a:t>n</a:t>
            </a:r>
            <a:r>
              <a:rPr lang="ko-KR" altLang="en-US" smtClean="0"/>
              <a:t>과 </a:t>
            </a:r>
            <a:r>
              <a:rPr lang="en-US" altLang="ko-KR" i="1" smtClean="0"/>
              <a:t>W</a:t>
            </a:r>
            <a:r>
              <a:rPr lang="ko-KR" altLang="en-US" smtClean="0"/>
              <a:t>와는 아무런 상관관계가 없다</a:t>
            </a:r>
            <a:r>
              <a:rPr lang="en-US" altLang="ko-KR" smtClean="0"/>
              <a:t>. </a:t>
            </a:r>
            <a:r>
              <a:rPr lang="ko-KR" altLang="en-US" smtClean="0"/>
              <a:t>따라서</a:t>
            </a:r>
            <a:r>
              <a:rPr lang="en-US" altLang="ko-KR" smtClean="0"/>
              <a:t>, </a:t>
            </a:r>
            <a:r>
              <a:rPr lang="en-US" altLang="ko-KR" i="1" smtClean="0"/>
              <a:t>W</a:t>
            </a:r>
            <a:r>
              <a:rPr lang="en-US" altLang="ko-KR" smtClean="0"/>
              <a:t> = </a:t>
            </a:r>
            <a:r>
              <a:rPr lang="en-US" altLang="ko-KR" i="1" smtClean="0"/>
              <a:t>n</a:t>
            </a:r>
            <a:r>
              <a:rPr lang="en-US" altLang="ko-KR" smtClean="0"/>
              <a:t>!</a:t>
            </a:r>
            <a:r>
              <a:rPr lang="ko-KR" altLang="en-US" smtClean="0"/>
              <a:t>이라고 한다면 수행시간은 </a:t>
            </a:r>
            <a:r>
              <a:rPr lang="ko-KR" altLang="en-US" smtClean="0">
                <a:sym typeface="Symbol" panose="05050102010706020507" pitchFamily="18" charset="2"/>
              </a:rPr>
              <a:t>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n </a:t>
            </a:r>
            <a:r>
              <a:rPr lang="en-US" altLang="ko-KR" smtClean="0">
                <a:sym typeface="Symbol" panose="05050102010706020507" pitchFamily="18" charset="2"/>
              </a:rPr>
              <a:t> </a:t>
            </a:r>
            <a:r>
              <a:rPr lang="en-US" altLang="ko-KR" i="1" smtClean="0">
                <a:sym typeface="Symbol" panose="05050102010706020507" pitchFamily="18" charset="2"/>
              </a:rPr>
              <a:t>n!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그렇게 되면 이 알고리즘은 앞에서 얘기한 무작정 알고리즘보다도 나을게 하나도 없다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그럼 이 알고리즘을 최악의 경우에 </a:t>
            </a:r>
            <a:r>
              <a:rPr lang="ko-KR" altLang="en-US" smtClean="0">
                <a:sym typeface="Symbol" panose="05050102010706020507" pitchFamily="18" charset="2"/>
              </a:rPr>
              <a:t></a:t>
            </a:r>
            <a:r>
              <a:rPr lang="en-US" altLang="ko-KR" smtClean="0">
                <a:sym typeface="Symbol" panose="05050102010706020507" pitchFamily="18" charset="2"/>
              </a:rPr>
              <a:t>(2</a:t>
            </a:r>
            <a:r>
              <a:rPr lang="en-US" altLang="ko-KR" i="1" baseline="50000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 </a:t>
            </a:r>
            <a:r>
              <a:rPr lang="ko-KR" altLang="en-US" smtClean="0">
                <a:sym typeface="Symbol" panose="05050102010706020507" pitchFamily="18" charset="2"/>
              </a:rPr>
              <a:t>시간에 수행될 수 있도록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즉 무작정 알고리즘 보다 느리지 않고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때로는 훨씬 빠르게 수행될 수 있도록 개량할 수 있을까</a:t>
            </a:r>
            <a:r>
              <a:rPr lang="en-US" altLang="ko-KR" smtClean="0">
                <a:sym typeface="Symbol" panose="05050102010706020507" pitchFamily="18" charset="2"/>
              </a:rPr>
              <a:t>? </a:t>
            </a:r>
            <a:r>
              <a:rPr lang="ko-KR" altLang="en-US" smtClean="0">
                <a:sym typeface="Symbol" panose="05050102010706020507" pitchFamily="18" charset="2"/>
              </a:rPr>
              <a:t>착안점은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][</a:t>
            </a:r>
            <a:r>
              <a:rPr lang="en-US" altLang="ko-KR" i="1" smtClean="0"/>
              <a:t>W</a:t>
            </a:r>
            <a:r>
              <a:rPr lang="en-US" altLang="ko-KR" smtClean="0"/>
              <a:t>]</a:t>
            </a:r>
            <a:r>
              <a:rPr lang="ko-KR" altLang="en-US" smtClean="0"/>
              <a:t>를 계산하기 위해서 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-1)</a:t>
            </a:r>
            <a:r>
              <a:rPr lang="ko-KR" altLang="en-US" smtClean="0"/>
              <a:t>번째 행을 모두 계산할 필요가 없다는데 있다</a:t>
            </a:r>
            <a:r>
              <a:rPr lang="en-US" altLang="ko-KR" smtClean="0"/>
              <a:t>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-1][</a:t>
            </a:r>
            <a:r>
              <a:rPr lang="en-US" altLang="ko-KR" i="1" smtClean="0"/>
              <a:t>W</a:t>
            </a:r>
            <a:r>
              <a:rPr lang="en-US" altLang="ko-KR" smtClean="0"/>
              <a:t>]</a:t>
            </a:r>
            <a:r>
              <a:rPr lang="ko-KR" altLang="en-US" smtClean="0"/>
              <a:t>와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-1][</a:t>
            </a:r>
            <a:r>
              <a:rPr lang="en-US" altLang="ko-KR" i="1" smtClean="0"/>
              <a:t>W</a:t>
            </a:r>
            <a:r>
              <a:rPr lang="en-US" altLang="ko-KR" smtClean="0"/>
              <a:t>-</a:t>
            </a:r>
            <a:r>
              <a:rPr lang="en-US" altLang="ko-KR" i="1" smtClean="0"/>
              <a:t>w</a:t>
            </a:r>
            <a:r>
              <a:rPr lang="en-US" altLang="ko-KR" i="1" baseline="-25000" smtClean="0"/>
              <a:t>n</a:t>
            </a:r>
            <a:r>
              <a:rPr lang="en-US" altLang="ko-KR" smtClean="0"/>
              <a:t>] </a:t>
            </a:r>
            <a:r>
              <a:rPr lang="ko-KR" altLang="en-US" smtClean="0"/>
              <a:t>두 항만 계산하면 된다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</a:t>
            </a:r>
            <a:r>
              <a:rPr lang="ko-KR" altLang="en-US" smtClean="0"/>
              <a:t>이런 식으로 </a:t>
            </a:r>
            <a:r>
              <a:rPr lang="en-US" altLang="ko-KR" i="1" smtClean="0"/>
              <a:t>n</a:t>
            </a:r>
            <a:r>
              <a:rPr lang="en-US" altLang="ko-KR" smtClean="0"/>
              <a:t> = 1</a:t>
            </a:r>
            <a:r>
              <a:rPr lang="ko-KR" altLang="en-US" smtClean="0"/>
              <a:t>이나 </a:t>
            </a:r>
            <a:r>
              <a:rPr lang="en-US" altLang="ko-KR" i="1" smtClean="0"/>
              <a:t>w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 0</a:t>
            </a:r>
            <a:r>
              <a:rPr lang="ko-KR" altLang="en-US" smtClean="0">
                <a:sym typeface="Symbol" panose="05050102010706020507" pitchFamily="18" charset="2"/>
              </a:rPr>
              <a:t>일 때 까지 계속해 나가면 된다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  <a:endParaRPr lang="en-US" altLang="ko-KR" smtClean="0"/>
          </a:p>
        </p:txBody>
      </p:sp>
      <p:sp>
        <p:nvSpPr>
          <p:cNvPr id="7782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0BD40-42F1-40CA-975F-2FBF4D21490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835150" y="443706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(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n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-1)</a:t>
                      </a:r>
                      <a:r>
                        <a:rPr lang="en-US" altLang="ko-KR" sz="1800" b="0" baseline="30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st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row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-1][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800" b="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i="1" kern="1200" baseline="-25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-1][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n</a:t>
                      </a:r>
                      <a:r>
                        <a:rPr lang="en-US" altLang="ko-KR" sz="1800" b="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th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row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][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W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0" y="1000125"/>
            <a:ext cx="8839200" cy="3429000"/>
          </a:xfrm>
        </p:spPr>
        <p:txBody>
          <a:bodyPr/>
          <a:lstStyle/>
          <a:p>
            <a:pPr eaLnBrk="1" hangingPunct="1"/>
            <a:r>
              <a:rPr lang="ko-KR" altLang="en-US" smtClean="0"/>
              <a:t>위의 예에서 </a:t>
            </a:r>
            <a:r>
              <a:rPr lang="en-US" altLang="ko-KR" i="1" smtClean="0"/>
              <a:t>P</a:t>
            </a:r>
            <a:r>
              <a:rPr lang="en-US" altLang="ko-KR" smtClean="0"/>
              <a:t>[3][30]</a:t>
            </a:r>
            <a:r>
              <a:rPr lang="ko-KR" altLang="en-US" smtClean="0"/>
              <a:t>을 계산해 보자</a:t>
            </a:r>
            <a:r>
              <a:rPr lang="en-US" altLang="ko-KR" smtClean="0"/>
              <a:t>. </a:t>
            </a:r>
            <a:r>
              <a:rPr lang="ko-KR" altLang="en-US" smtClean="0"/>
              <a:t>개량 알고리즘은 다음과 같이 </a:t>
            </a:r>
            <a:r>
              <a:rPr lang="en-US" altLang="ko-KR" smtClean="0"/>
              <a:t>7</a:t>
            </a:r>
            <a:r>
              <a:rPr lang="ko-KR" altLang="en-US" smtClean="0"/>
              <a:t>개 항만 계산하는데 비해서</a:t>
            </a:r>
            <a:r>
              <a:rPr lang="en-US" altLang="ko-KR" smtClean="0"/>
              <a:t>, </a:t>
            </a:r>
            <a:r>
              <a:rPr lang="ko-KR" altLang="en-US" smtClean="0"/>
              <a:t>이전 알고리즘은 </a:t>
            </a:r>
            <a:r>
              <a:rPr lang="en-US" altLang="ko-KR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 30 = 90</a:t>
            </a:r>
            <a:r>
              <a:rPr lang="ko-KR" altLang="en-US" smtClean="0">
                <a:sym typeface="Symbol" panose="05050102010706020507" pitchFamily="18" charset="2"/>
              </a:rPr>
              <a:t>항을 계산해야 한다</a:t>
            </a:r>
            <a:r>
              <a:rPr lang="en-US" altLang="ko-KR" smtClean="0">
                <a:sym typeface="Symbol" panose="05050102010706020507" pitchFamily="18" charset="2"/>
              </a:rPr>
              <a:t>.  W=30.</a:t>
            </a:r>
            <a:endParaRPr lang="en-US" altLang="ko-KR" smtClean="0"/>
          </a:p>
        </p:txBody>
      </p:sp>
      <p:sp>
        <p:nvSpPr>
          <p:cNvPr id="78851" name="슬라이드 번호 개체 틀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9AB2C0-5215-4322-9CB1-C07EAFF833B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42875" y="214313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0-1 </a:t>
            </a:r>
            <a:r>
              <a:rPr lang="ko-KR" altLang="en-US" sz="3200">
                <a:solidFill>
                  <a:schemeClr val="tx2"/>
                </a:solidFill>
              </a:rPr>
              <a:t>배낭채우기 문제의 동적계획적인 접근방법</a:t>
            </a:r>
          </a:p>
        </p:txBody>
      </p:sp>
      <p:graphicFrame>
        <p:nvGraphicFramePr>
          <p:cNvPr id="788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06662"/>
              </p:ext>
            </p:extLst>
          </p:nvPr>
        </p:nvGraphicFramePr>
        <p:xfrm>
          <a:off x="742950" y="1785938"/>
          <a:ext cx="6230938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5" name="수식" r:id="rId4" imgW="4241520" imgH="1574640" progId="Equation.3">
                  <p:embed/>
                </p:oleObj>
              </mc:Choice>
              <mc:Fallback>
                <p:oleObj name="수식" r:id="rId4" imgW="4241520" imgH="1574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1785938"/>
                        <a:ext cx="6230938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43563" y="2786063"/>
          <a:ext cx="2714624" cy="1708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8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</a:t>
                      </a:r>
                      <a:r>
                        <a:rPr lang="ko-KR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143125" y="4714875"/>
          <a:ext cx="4143375" cy="123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8913" name="직선 화살표 연결선 10"/>
          <p:cNvCxnSpPr>
            <a:cxnSpLocks noChangeShapeType="1"/>
          </p:cNvCxnSpPr>
          <p:nvPr/>
        </p:nvCxnSpPr>
        <p:spPr bwMode="auto">
          <a:xfrm rot="5400000">
            <a:off x="5930107" y="5644356"/>
            <a:ext cx="285750" cy="15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4" name="직선 화살표 연결선 12"/>
          <p:cNvCxnSpPr>
            <a:cxnSpLocks noChangeShapeType="1"/>
          </p:cNvCxnSpPr>
          <p:nvPr/>
        </p:nvCxnSpPr>
        <p:spPr bwMode="auto">
          <a:xfrm>
            <a:off x="4357688" y="5500688"/>
            <a:ext cx="1285875" cy="2857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5" name="직선 화살표 연결선 13"/>
          <p:cNvCxnSpPr>
            <a:cxnSpLocks noChangeShapeType="1"/>
          </p:cNvCxnSpPr>
          <p:nvPr/>
        </p:nvCxnSpPr>
        <p:spPr bwMode="auto">
          <a:xfrm rot="5400000">
            <a:off x="6001544" y="5357019"/>
            <a:ext cx="285750" cy="15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6" name="직선 화살표 연결선 15"/>
          <p:cNvCxnSpPr>
            <a:cxnSpLocks noChangeShapeType="1"/>
          </p:cNvCxnSpPr>
          <p:nvPr/>
        </p:nvCxnSpPr>
        <p:spPr bwMode="auto">
          <a:xfrm>
            <a:off x="5286375" y="5214938"/>
            <a:ext cx="428625" cy="2143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7" name="직선 화살표 연결선 16"/>
          <p:cNvCxnSpPr>
            <a:cxnSpLocks noChangeShapeType="1"/>
          </p:cNvCxnSpPr>
          <p:nvPr/>
        </p:nvCxnSpPr>
        <p:spPr bwMode="auto">
          <a:xfrm rot="5400000">
            <a:off x="3929857" y="5357019"/>
            <a:ext cx="285750" cy="15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8" name="직선 화살표 연결선 17"/>
          <p:cNvCxnSpPr>
            <a:cxnSpLocks noChangeShapeType="1"/>
          </p:cNvCxnSpPr>
          <p:nvPr/>
        </p:nvCxnSpPr>
        <p:spPr bwMode="auto">
          <a:xfrm>
            <a:off x="3500438" y="5286375"/>
            <a:ext cx="428625" cy="2143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839200" cy="44958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그러면 개량 알고리즘의 최악의 경우 수행시간을 계산해 보자</a:t>
            </a:r>
            <a:r>
              <a:rPr lang="en-US" altLang="ko-KR" dirty="0" smtClean="0"/>
              <a:t>. (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- 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번째 행에서 기껏해야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항을 계산하므로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계산하는 항 수는 </a:t>
            </a:r>
            <a:r>
              <a:rPr lang="en-US" altLang="ko-KR" dirty="0" smtClean="0"/>
              <a:t>1 + 2 +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baseline="50000" dirty="0" smtClean="0">
                <a:sym typeface="Symbol" pitchFamily="18" charset="2"/>
              </a:rPr>
              <a:t>2</a:t>
            </a:r>
            <a:r>
              <a:rPr lang="en-US" altLang="ko-KR" dirty="0" smtClean="0"/>
              <a:t> +…+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baseline="50000" dirty="0" smtClean="0">
                <a:sym typeface="Symbol" pitchFamily="18" charset="2"/>
              </a:rPr>
              <a:t>-1</a:t>
            </a:r>
            <a:r>
              <a:rPr lang="en-US" altLang="ko-KR" dirty="0" smtClean="0"/>
              <a:t> =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/>
              <a:t> - 1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ko-KR" altLang="en-US" dirty="0" smtClean="0">
                <a:sym typeface="Symbol" pitchFamily="18" charset="2"/>
              </a:rPr>
              <a:t></a:t>
            </a:r>
            <a:r>
              <a:rPr lang="en-US" altLang="ko-KR" dirty="0" smtClean="0">
                <a:sym typeface="Symbol" pitchFamily="18" charset="2"/>
              </a:rPr>
              <a:t>(2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)</a:t>
            </a:r>
            <a:r>
              <a:rPr lang="ko-KR" altLang="en-US" dirty="0" smtClean="0">
                <a:sym typeface="Symbol" pitchFamily="18" charset="2"/>
              </a:rPr>
              <a:t>가 된다</a:t>
            </a:r>
            <a:r>
              <a:rPr lang="en-US" altLang="ko-KR" dirty="0" smtClean="0">
                <a:sym typeface="Symbol" pitchFamily="18" charset="2"/>
              </a:rPr>
              <a:t>. 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>
                <a:sym typeface="Symbol" pitchFamily="18" charset="2"/>
              </a:rPr>
              <a:t>만일 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=</a:t>
            </a:r>
            <a:r>
              <a:rPr lang="en-US" altLang="ko-KR" i="1" dirty="0" smtClean="0">
                <a:sym typeface="Symbol" pitchFamily="18" charset="2"/>
              </a:rPr>
              <a:t>W</a:t>
            </a:r>
            <a:r>
              <a:rPr lang="en-US" altLang="ko-KR" dirty="0" smtClean="0">
                <a:sym typeface="Symbol" pitchFamily="18" charset="2"/>
              </a:rPr>
              <a:t>+1, </a:t>
            </a:r>
            <a:r>
              <a:rPr lang="ko-KR" altLang="en-US" dirty="0" smtClean="0">
                <a:sym typeface="Symbol" pitchFamily="18" charset="2"/>
              </a:rPr>
              <a:t>모든</a:t>
            </a:r>
            <a:r>
              <a:rPr lang="en-US" altLang="ko-KR" dirty="0" smtClean="0">
                <a:sym typeface="Symbol" pitchFamily="18" charset="2"/>
              </a:rPr>
              <a:t> </a:t>
            </a:r>
            <a:r>
              <a:rPr lang="en-US" altLang="ko-KR" i="1" dirty="0" err="1" smtClean="0">
                <a:sym typeface="Symbol" pitchFamily="18" charset="2"/>
              </a:rPr>
              <a:t>i</a:t>
            </a:r>
            <a:r>
              <a:rPr lang="ko-KR" altLang="en-US" dirty="0" smtClean="0">
                <a:sym typeface="Symbol" pitchFamily="18" charset="2"/>
              </a:rPr>
              <a:t>에 대해 </a:t>
            </a:r>
            <a:r>
              <a:rPr lang="en-US" altLang="ko-KR" i="1" dirty="0" err="1" smtClean="0">
                <a:sym typeface="Symbol" pitchFamily="18" charset="2"/>
              </a:rPr>
              <a:t>w</a:t>
            </a:r>
            <a:r>
              <a:rPr lang="en-US" altLang="ko-KR" i="1" baseline="-25000" dirty="0" err="1" smtClean="0">
                <a:sym typeface="Symbol" pitchFamily="18" charset="2"/>
              </a:rPr>
              <a:t>i</a:t>
            </a:r>
            <a:r>
              <a:rPr lang="en-US" altLang="ko-KR" dirty="0" smtClean="0">
                <a:sym typeface="Symbol" pitchFamily="18" charset="2"/>
              </a:rPr>
              <a:t>=1</a:t>
            </a:r>
            <a:r>
              <a:rPr lang="ko-KR" altLang="en-US" dirty="0" smtClean="0">
                <a:sym typeface="Symbol" pitchFamily="18" charset="2"/>
              </a:rPr>
              <a:t>이면 계산하는 엔트리의 총 수는 </a:t>
            </a: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dirty="0" smtClean="0">
                <a:sym typeface="Symbol" pitchFamily="18" charset="2"/>
              </a:rPr>
              <a:t>        1+2+3+…+</a:t>
            </a:r>
            <a:r>
              <a:rPr lang="en-US" altLang="ko-KR" i="1" dirty="0" smtClean="0">
                <a:sym typeface="Symbol" pitchFamily="18" charset="2"/>
              </a:rPr>
              <a:t>n </a:t>
            </a:r>
            <a:r>
              <a:rPr lang="en-US" altLang="ko-KR" dirty="0" smtClean="0">
                <a:sym typeface="Symbol" pitchFamily="18" charset="2"/>
              </a:rPr>
              <a:t>= 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+1)/2 = (</a:t>
            </a:r>
            <a:r>
              <a:rPr lang="en-US" altLang="ko-KR" i="1" dirty="0" smtClean="0">
                <a:sym typeface="Symbol" pitchFamily="18" charset="2"/>
              </a:rPr>
              <a:t>W</a:t>
            </a:r>
            <a:r>
              <a:rPr lang="en-US" altLang="ko-KR" dirty="0" smtClean="0">
                <a:sym typeface="Symbol" pitchFamily="18" charset="2"/>
              </a:rPr>
              <a:t>+1)(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+1)/2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itchFamily="18" charset="2"/>
              </a:rPr>
              <a:t>∈</a:t>
            </a:r>
            <a:r>
              <a:rPr lang="ko-KR" altLang="en-US" dirty="0" smtClean="0">
                <a:sym typeface="Symbol" pitchFamily="18" charset="2"/>
              </a:rPr>
              <a:t> 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dirty="0" smtClean="0">
                <a:sym typeface="Symbol" pitchFamily="18" charset="2"/>
              </a:rPr>
              <a:t>       </a:t>
            </a:r>
            <a:r>
              <a:rPr lang="ko-KR" altLang="en-US" dirty="0" smtClean="0">
                <a:sym typeface="Symbol" pitchFamily="18" charset="2"/>
              </a:rPr>
              <a:t>그러므로 </a:t>
            </a:r>
            <a:r>
              <a:rPr lang="en-US" altLang="ko-KR" i="1" dirty="0" smtClean="0">
                <a:sym typeface="Symbol" pitchFamily="18" charset="2"/>
              </a:rPr>
              <a:t>P</a:t>
            </a:r>
            <a:r>
              <a:rPr lang="ko-KR" altLang="en-US" dirty="0" smtClean="0">
                <a:sym typeface="Symbol" pitchFamily="18" charset="2"/>
              </a:rPr>
              <a:t>행렬의 </a:t>
            </a:r>
            <a:r>
              <a:rPr lang="ko-KR" altLang="en-US" dirty="0" err="1" smtClean="0">
                <a:sym typeface="Symbol" pitchFamily="18" charset="2"/>
              </a:rPr>
              <a:t>엔트리</a:t>
            </a:r>
            <a:r>
              <a:rPr lang="ko-KR" altLang="en-US" dirty="0" smtClean="0">
                <a:sym typeface="Symbol" pitchFamily="18" charset="2"/>
              </a:rPr>
              <a:t> 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itchFamily="18" charset="2"/>
              </a:rPr>
              <a:t>∈</a:t>
            </a:r>
            <a:r>
              <a:rPr lang="en-US" altLang="ko-KR" dirty="0" smtClean="0">
                <a:sym typeface="Symbol" pitchFamily="18" charset="2"/>
              </a:rPr>
              <a:t> O(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i="1" dirty="0" smtClean="0">
                <a:sym typeface="Symbol" pitchFamily="18" charset="2"/>
              </a:rPr>
              <a:t>).</a:t>
            </a: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ko-KR" altLang="en-US" dirty="0" smtClean="0">
                <a:sym typeface="Symbol" pitchFamily="18" charset="2"/>
              </a:rPr>
              <a:t>위의 두 가지 경우를 합하면 최악의 경우의 수행시간은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dirty="0" smtClean="0">
                <a:sym typeface="Symbol" pitchFamily="18" charset="2"/>
              </a:rPr>
              <a:t>	</a:t>
            </a:r>
            <a:r>
              <a:rPr lang="ko-KR" altLang="en-US" b="1" i="1" dirty="0" smtClean="0">
                <a:sym typeface="Symbol" pitchFamily="18" charset="2"/>
              </a:rPr>
              <a:t></a:t>
            </a:r>
            <a:r>
              <a:rPr lang="en-US" altLang="ko-KR" dirty="0" smtClean="0">
                <a:sym typeface="Symbol" pitchFamily="18" charset="2"/>
              </a:rPr>
              <a:t>(min(2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,</a:t>
            </a:r>
            <a:r>
              <a:rPr lang="en-US" altLang="ko-KR" i="1" dirty="0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))</a:t>
            </a:r>
            <a:r>
              <a:rPr lang="ko-KR" altLang="en-US" dirty="0" smtClean="0">
                <a:sym typeface="Symbol" pitchFamily="18" charset="2"/>
              </a:rPr>
              <a:t>이다</a:t>
            </a:r>
            <a:r>
              <a:rPr lang="en-US" altLang="ko-KR" dirty="0" smtClean="0">
                <a:sym typeface="Symbol" pitchFamily="18" charset="2"/>
              </a:rPr>
              <a:t>.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endParaRPr lang="en-US" altLang="ko-KR" dirty="0" smtClean="0">
              <a:sym typeface="Symbol" pitchFamily="18" charset="2"/>
            </a:endParaRPr>
          </a:p>
        </p:txBody>
      </p:sp>
      <p:sp>
        <p:nvSpPr>
          <p:cNvPr id="7987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9D2366-8AA5-4BEE-AF47-7FF189C179C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52400" y="4572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0-1 </a:t>
            </a:r>
            <a:r>
              <a:rPr lang="ko-KR" altLang="en-US" sz="3200">
                <a:solidFill>
                  <a:schemeClr val="tx2"/>
                </a:solidFill>
              </a:rPr>
              <a:t>배낭채우기 문제의 동적계획적인 접근방법</a:t>
            </a:r>
          </a:p>
        </p:txBody>
      </p:sp>
      <p:sp>
        <p:nvSpPr>
          <p:cNvPr id="79877" name="타원 4"/>
          <p:cNvSpPr>
            <a:spLocks noChangeArrowheads="1"/>
          </p:cNvSpPr>
          <p:nvPr/>
        </p:nvSpPr>
        <p:spPr bwMode="auto">
          <a:xfrm>
            <a:off x="7370763" y="4391025"/>
            <a:ext cx="71437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78" name="타원 5"/>
          <p:cNvSpPr>
            <a:spLocks noChangeArrowheads="1"/>
          </p:cNvSpPr>
          <p:nvPr/>
        </p:nvSpPr>
        <p:spPr bwMode="auto">
          <a:xfrm>
            <a:off x="7367588" y="4183063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79" name="타원 6"/>
          <p:cNvSpPr>
            <a:spLocks noChangeArrowheads="1"/>
          </p:cNvSpPr>
          <p:nvPr/>
        </p:nvSpPr>
        <p:spPr bwMode="auto">
          <a:xfrm>
            <a:off x="7134225" y="4173538"/>
            <a:ext cx="71438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0" name="직선 화살표 연결선 8"/>
          <p:cNvCxnSpPr>
            <a:cxnSpLocks noChangeShapeType="1"/>
            <a:stCxn id="79878" idx="4"/>
          </p:cNvCxnSpPr>
          <p:nvPr/>
        </p:nvCxnSpPr>
        <p:spPr bwMode="auto">
          <a:xfrm rot="16200000" flipH="1">
            <a:off x="7336631" y="4321969"/>
            <a:ext cx="136525" cy="15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1" name="직선 화살표 연결선 11"/>
          <p:cNvCxnSpPr>
            <a:cxnSpLocks noChangeShapeType="1"/>
            <a:stCxn id="79879" idx="5"/>
            <a:endCxn id="79877" idx="1"/>
          </p:cNvCxnSpPr>
          <p:nvPr/>
        </p:nvCxnSpPr>
        <p:spPr bwMode="auto">
          <a:xfrm>
            <a:off x="7194550" y="4233863"/>
            <a:ext cx="187325" cy="1682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2" name="타원 13"/>
          <p:cNvSpPr>
            <a:spLocks noChangeArrowheads="1"/>
          </p:cNvSpPr>
          <p:nvPr/>
        </p:nvSpPr>
        <p:spPr bwMode="auto">
          <a:xfrm>
            <a:off x="7135813" y="3967163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83" name="타원 14"/>
          <p:cNvSpPr>
            <a:spLocks noChangeArrowheads="1"/>
          </p:cNvSpPr>
          <p:nvPr/>
        </p:nvSpPr>
        <p:spPr bwMode="auto">
          <a:xfrm>
            <a:off x="6915150" y="3957638"/>
            <a:ext cx="71438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4" name="직선 화살표 연결선 15"/>
          <p:cNvCxnSpPr>
            <a:cxnSpLocks noChangeShapeType="1"/>
            <a:stCxn id="79882" idx="4"/>
            <a:endCxn id="79879" idx="0"/>
          </p:cNvCxnSpPr>
          <p:nvPr/>
        </p:nvCxnSpPr>
        <p:spPr bwMode="auto">
          <a:xfrm flipH="1">
            <a:off x="7169150" y="4038600"/>
            <a:ext cx="1588" cy="1349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직선 화살표 연결선 16"/>
          <p:cNvCxnSpPr>
            <a:cxnSpLocks noChangeShapeType="1"/>
            <a:stCxn id="79883" idx="5"/>
            <a:endCxn id="79879" idx="1"/>
          </p:cNvCxnSpPr>
          <p:nvPr/>
        </p:nvCxnSpPr>
        <p:spPr bwMode="auto">
          <a:xfrm>
            <a:off x="6977063" y="4019550"/>
            <a:ext cx="168275" cy="1635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6" name="타원 18"/>
          <p:cNvSpPr>
            <a:spLocks noChangeArrowheads="1"/>
          </p:cNvSpPr>
          <p:nvPr/>
        </p:nvSpPr>
        <p:spPr bwMode="auto">
          <a:xfrm>
            <a:off x="7370763" y="3957638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7" name="직선 화살표 연결선 20"/>
          <p:cNvCxnSpPr>
            <a:cxnSpLocks noChangeShapeType="1"/>
            <a:stCxn id="79886" idx="4"/>
            <a:endCxn id="79878" idx="0"/>
          </p:cNvCxnSpPr>
          <p:nvPr/>
        </p:nvCxnSpPr>
        <p:spPr bwMode="auto">
          <a:xfrm flipH="1">
            <a:off x="7404100" y="4029075"/>
            <a:ext cx="1588" cy="1539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직선 화살표 연결선 21"/>
          <p:cNvCxnSpPr>
            <a:cxnSpLocks noChangeShapeType="1"/>
            <a:stCxn id="79882" idx="5"/>
            <a:endCxn id="79878" idx="1"/>
          </p:cNvCxnSpPr>
          <p:nvPr/>
        </p:nvCxnSpPr>
        <p:spPr bwMode="auto">
          <a:xfrm>
            <a:off x="7196138" y="4027488"/>
            <a:ext cx="182562" cy="1666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7643813" y="4357688"/>
            <a:ext cx="249237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13" y="4143375"/>
            <a:ext cx="249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3813" y="3929063"/>
            <a:ext cx="249237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1408113"/>
            <a:ext cx="8072438" cy="2390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ym typeface="Symbol" pitchFamily="18" charset="2"/>
              </a:rPr>
              <a:t>분할정복 방법으로도 이 알고리즘을 설계할 수도 있고</a:t>
            </a:r>
            <a:r>
              <a:rPr lang="en-US" altLang="ko-KR" sz="2000" dirty="0">
                <a:sym typeface="Symbol" pitchFamily="18" charset="2"/>
              </a:rPr>
              <a:t>, </a:t>
            </a:r>
            <a:r>
              <a:rPr lang="ko-KR" altLang="en-US" sz="2000" dirty="0">
                <a:sym typeface="Symbol" pitchFamily="18" charset="2"/>
              </a:rPr>
              <a:t>그 최악의 경우 수행시간은 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dirty="0">
                <a:latin typeface="+mn-lt"/>
                <a:sym typeface="Symbol" pitchFamily="18" charset="2"/>
              </a:rPr>
              <a:t>2</a:t>
            </a:r>
            <a:r>
              <a:rPr lang="en-US" altLang="ko-KR" sz="2000" i="1" baseline="50000" dirty="0">
                <a:latin typeface="+mn-lt"/>
                <a:sym typeface="Symbol" pitchFamily="18" charset="2"/>
              </a:rPr>
              <a:t>n</a:t>
            </a:r>
            <a:r>
              <a:rPr lang="en-US" altLang="ko-KR" sz="2000" dirty="0">
                <a:sym typeface="Symbol" pitchFamily="18" charset="2"/>
              </a:rPr>
              <a:t>)</a:t>
            </a:r>
            <a:r>
              <a:rPr lang="ko-KR" altLang="en-US" sz="2000" dirty="0">
                <a:sym typeface="Symbol" pitchFamily="18" charset="2"/>
              </a:rPr>
              <a:t>이다</a:t>
            </a:r>
            <a:r>
              <a:rPr lang="en-US" altLang="ko-KR" sz="2000" dirty="0">
                <a:sym typeface="Symbol" pitchFamily="18" charset="2"/>
              </a:rPr>
              <a:t>. </a:t>
            </a:r>
            <a:r>
              <a:rPr lang="ko-KR" altLang="en-US" sz="2000" dirty="0">
                <a:sym typeface="Symbol" pitchFamily="18" charset="2"/>
              </a:rPr>
              <a:t>아직 아무도 이 문제의 최악의 경우 수행시간이 지수</a:t>
            </a:r>
            <a:r>
              <a:rPr lang="en-US" altLang="ko-KR" sz="2000" dirty="0">
                <a:sym typeface="Symbol" pitchFamily="18" charset="2"/>
              </a:rPr>
              <a:t>(exponential)</a:t>
            </a:r>
            <a:r>
              <a:rPr lang="ko-KR" altLang="en-US" sz="2000" dirty="0">
                <a:sym typeface="Symbol" pitchFamily="18" charset="2"/>
              </a:rPr>
              <a:t>보다 나은 알고리즘을 발견하지 못했고</a:t>
            </a:r>
            <a:r>
              <a:rPr lang="en-US" altLang="ko-KR" sz="2000" dirty="0">
                <a:sym typeface="Symbol" pitchFamily="18" charset="2"/>
              </a:rPr>
              <a:t>, </a:t>
            </a:r>
            <a:r>
              <a:rPr lang="ko-KR" altLang="en-US" sz="2000" dirty="0">
                <a:sym typeface="Symbol" pitchFamily="18" charset="2"/>
              </a:rPr>
              <a:t>아직 아무도 그러한 알고리즘은 없다라고 증명한 사람도 없다</a:t>
            </a:r>
            <a:r>
              <a:rPr lang="en-US" altLang="ko-KR" sz="2000" dirty="0">
                <a:sym typeface="Symbol" pitchFamily="18" charset="2"/>
              </a:rPr>
              <a:t>. 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ym typeface="Symbol" pitchFamily="18" charset="2"/>
              </a:rPr>
              <a:t>               - </a:t>
            </a:r>
            <a:r>
              <a:rPr lang="en-US" altLang="ko-KR" sz="2000" b="1" dirty="0">
                <a:sym typeface="Symbol" pitchFamily="18" charset="2"/>
              </a:rPr>
              <a:t>NP</a:t>
            </a:r>
            <a:r>
              <a:rPr lang="ko-KR" altLang="en-US" sz="2000" b="1" dirty="0">
                <a:sym typeface="Symbol" pitchFamily="18" charset="2"/>
              </a:rPr>
              <a:t>문제 </a:t>
            </a:r>
            <a:r>
              <a:rPr lang="en-US" altLang="ko-KR" sz="2000" b="1" dirty="0">
                <a:sym typeface="Symbol" pitchFamily="18" charset="2"/>
              </a:rPr>
              <a:t>(9</a:t>
            </a:r>
            <a:r>
              <a:rPr lang="ko-KR" altLang="en-US" sz="2000" b="1" dirty="0">
                <a:sym typeface="Symbol" pitchFamily="18" charset="2"/>
              </a:rPr>
              <a:t>장</a:t>
            </a:r>
            <a:r>
              <a:rPr lang="en-US" altLang="ko-KR" sz="2000" b="1" dirty="0">
                <a:sym typeface="Symbol" pitchFamily="18" charset="2"/>
              </a:rPr>
              <a:t>)</a:t>
            </a:r>
            <a:endParaRPr lang="ko-KR" altLang="en-US" sz="2000" b="1" dirty="0">
              <a:sym typeface="Symbol" pitchFamily="18" charset="2"/>
            </a:endParaRPr>
          </a:p>
        </p:txBody>
      </p:sp>
      <p:sp>
        <p:nvSpPr>
          <p:cNvPr id="8192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BC15C2-954E-4EC7-9B5F-CF8ADC00D75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탐욕적인 방법과 동적계획법의 비교</a:t>
            </a:r>
          </a:p>
        </p:txBody>
      </p:sp>
      <p:sp>
        <p:nvSpPr>
          <p:cNvPr id="8294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5F2BD4-944E-44DA-853F-791FBF243CD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88" y="2000250"/>
          <a:ext cx="8785225" cy="3965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1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latin typeface="Times New Roman"/>
                          <a:ea typeface="굴림"/>
                          <a:cs typeface="Times New Roman"/>
                        </a:rPr>
                        <a:t>탐욕적인 접근방법</a:t>
                      </a:r>
                      <a:endParaRPr lang="ko-KR" sz="1000" kern="100" dirty="0">
                        <a:solidFill>
                          <a:schemeClr val="tx1"/>
                        </a:solidFill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latin typeface="Times New Roman"/>
                          <a:ea typeface="굴림"/>
                          <a:cs typeface="Times New Roman"/>
                        </a:rPr>
                        <a:t>동적계획법</a:t>
                      </a:r>
                      <a:endParaRPr lang="ko-KR" sz="1000" kern="100" dirty="0">
                        <a:solidFill>
                          <a:schemeClr val="tx1"/>
                        </a:solidFill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5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최적화 문제를 푸는데 적합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최적화 문제를 푸는데 적합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29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알고리즘이 존재할 경우 보통 더 효율적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때로는 불필요하게 복잡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76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알고리즘이 최적인지를 증명해야 함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최적화 원칙이 적용되는지를 점검해 보기만 하면 됨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2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단일출발점 최단경로 문제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: 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  <a:sym typeface="Symbol"/>
                        </a:rPr>
                        <a:t>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(</a:t>
                      </a:r>
                      <a:r>
                        <a:rPr lang="en-US" sz="2000" i="1" kern="100">
                          <a:latin typeface="Times New Roman"/>
                          <a:ea typeface="굴림"/>
                          <a:cs typeface="Times New Roman"/>
                        </a:rPr>
                        <a:t>n</a:t>
                      </a:r>
                      <a:r>
                        <a:rPr lang="en-US" sz="2000" kern="100" baseline="30000">
                          <a:latin typeface="Times New Roman"/>
                          <a:ea typeface="굴림"/>
                          <a:cs typeface="Times New Roman"/>
                        </a:rPr>
                        <a:t>2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)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2000" kern="100" dirty="0" smtClean="0">
                          <a:latin typeface="Times New Roman"/>
                          <a:ea typeface="굴림"/>
                          <a:cs typeface="Times New Roman"/>
                        </a:rPr>
                        <a:t>모든 </a:t>
                      </a:r>
                      <a:r>
                        <a:rPr lang="ko-KR" altLang="en-US" sz="2000" kern="100" dirty="0" err="1" smtClean="0">
                          <a:latin typeface="Times New Roman"/>
                          <a:ea typeface="굴림"/>
                          <a:cs typeface="Times New Roman"/>
                        </a:rPr>
                        <a:t>노드간의</a:t>
                      </a:r>
                      <a:r>
                        <a:rPr lang="ko-KR" sz="2000" kern="100" dirty="0" smtClean="0">
                          <a:latin typeface="Times New Roman"/>
                          <a:ea typeface="굴림"/>
                          <a:cs typeface="Times New Roman"/>
                        </a:rPr>
                        <a:t> </a:t>
                      </a: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최단경로 문제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: 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  <a:sym typeface="Symbol"/>
                        </a:rPr>
                        <a:t>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(</a:t>
                      </a:r>
                      <a:r>
                        <a:rPr lang="en-US" sz="2000" i="1" kern="100" dirty="0">
                          <a:latin typeface="Times New Roman"/>
                          <a:ea typeface="굴림"/>
                          <a:cs typeface="Times New Roman"/>
                        </a:rPr>
                        <a:t>n</a:t>
                      </a:r>
                      <a:r>
                        <a:rPr lang="en-US" sz="2000" kern="100" baseline="30000" dirty="0">
                          <a:latin typeface="Times New Roman"/>
                          <a:ea typeface="굴림"/>
                          <a:cs typeface="Times New Roman"/>
                        </a:rPr>
                        <a:t>3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86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배낭 빈틈없이 채우기 문제는 풀지만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, 0-1 </a:t>
                      </a: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배낭 채우기 문제는 풀지 못함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0-1 </a:t>
                      </a: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배낭 채우기 문제를 푼다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>
          <a:xfrm>
            <a:off x="0" y="115888"/>
            <a:ext cx="9324975" cy="819150"/>
          </a:xfrm>
        </p:spPr>
        <p:txBody>
          <a:bodyPr/>
          <a:lstStyle/>
          <a:p>
            <a:r>
              <a:rPr lang="ko-KR" altLang="en-US" sz="3200" smtClean="0">
                <a:solidFill>
                  <a:srgbClr val="0070C0"/>
                </a:solidFill>
              </a:rPr>
              <a:t>상호배타적 집합의 처리</a:t>
            </a:r>
            <a:r>
              <a:rPr lang="en-US" altLang="ko-KR" sz="3200" smtClean="0">
                <a:solidFill>
                  <a:srgbClr val="0070C0"/>
                </a:solidFill>
              </a:rPr>
              <a:t> (Disjoint Sets Algorithm)</a:t>
            </a:r>
            <a:endParaRPr lang="ko-KR" altLang="en-US" sz="3200" smtClean="0">
              <a:solidFill>
                <a:srgbClr val="0070C0"/>
              </a:solidFill>
            </a:endParaRPr>
          </a:p>
        </p:txBody>
      </p:sp>
      <p:sp>
        <p:nvSpPr>
          <p:cNvPr id="8397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FB33D-C3CE-445A-B61E-DFC77525CAA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763" y="868363"/>
            <a:ext cx="452399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응용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상의 </a:t>
            </a:r>
            <a:r>
              <a:rPr lang="ko-KR" altLang="en-US" sz="20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관계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alias </a:t>
            </a:r>
            <a:r>
              <a:rPr lang="ko-KR" altLang="en-US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</a:t>
            </a:r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(Unix</a:t>
            </a:r>
            <a:r>
              <a:rPr lang="ko-KR" altLang="en-US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shell </a:t>
            </a:r>
            <a:r>
              <a:rPr lang="ko-KR" altLang="en-US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네트워크</a:t>
            </a:r>
          </a:p>
        </p:txBody>
      </p:sp>
      <p:pic>
        <p:nvPicPr>
          <p:cNvPr id="83973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15784" r="61758" b="30594"/>
          <a:stretch>
            <a:fillRect/>
          </a:stretch>
        </p:blipFill>
        <p:spPr bwMode="auto">
          <a:xfrm>
            <a:off x="250825" y="2270125"/>
            <a:ext cx="5084763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6988" y="6575425"/>
            <a:ext cx="4105275" cy="258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https://www.cs.princeton.edu/~rs/AlgsDS07/01UnionFind.pdf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5963" y="3141663"/>
            <a:ext cx="3024187" cy="617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8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u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같은 </a:t>
            </a: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component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있는가</a:t>
            </a: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50825" y="4154488"/>
            <a:ext cx="433388" cy="288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내용 개체 틀 2"/>
          <p:cNvSpPr>
            <a:spLocks noGrp="1"/>
          </p:cNvSpPr>
          <p:nvPr>
            <p:ph idx="1"/>
          </p:nvPr>
        </p:nvSpPr>
        <p:spPr>
          <a:xfrm>
            <a:off x="182563" y="633413"/>
            <a:ext cx="8839200" cy="2384425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dirty="0" smtClean="0"/>
              <a:t>linked list </a:t>
            </a:r>
            <a:r>
              <a:rPr lang="ko-KR" altLang="en-US" dirty="0" smtClean="0"/>
              <a:t>사용 방법</a:t>
            </a:r>
            <a:endParaRPr lang="en-US" altLang="ko-KR" dirty="0" smtClean="0"/>
          </a:p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사용 방법</a:t>
            </a:r>
            <a:endParaRPr lang="en-US" altLang="ko-KR" dirty="0" smtClean="0"/>
          </a:p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dirty="0" smtClean="0"/>
              <a:t>tree(forest) </a:t>
            </a:r>
            <a:r>
              <a:rPr lang="ko-KR" altLang="en-US" dirty="0" smtClean="0"/>
              <a:t>사용 방법</a:t>
            </a:r>
            <a:endParaRPr lang="en-US" altLang="ko-KR" dirty="0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ko-KR" altLang="en-US" dirty="0" smtClean="0"/>
              <a:t>단순 방법</a:t>
            </a:r>
            <a:endParaRPr lang="en-US" altLang="ko-KR" dirty="0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ko-KR" altLang="en-US" dirty="0" smtClean="0"/>
              <a:t>무게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고려 방법</a:t>
            </a:r>
            <a:endParaRPr lang="en-US" altLang="ko-KR" dirty="0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en-US" altLang="ko-KR" dirty="0" smtClean="0"/>
              <a:t>path compression </a:t>
            </a:r>
            <a:r>
              <a:rPr lang="ko-KR" altLang="en-US" dirty="0" smtClean="0"/>
              <a:t>방법</a:t>
            </a:r>
          </a:p>
        </p:txBody>
      </p:sp>
      <p:sp>
        <p:nvSpPr>
          <p:cNvPr id="84995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E351B4-26E2-494C-B0A6-A8B2A7CD093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84996" name="그룹 27"/>
          <p:cNvGrpSpPr>
            <a:grpSpLocks/>
          </p:cNvGrpSpPr>
          <p:nvPr/>
        </p:nvGrpSpPr>
        <p:grpSpPr bwMode="auto">
          <a:xfrm>
            <a:off x="4140200" y="1411288"/>
            <a:ext cx="2952750" cy="1304925"/>
            <a:chOff x="4752020" y="2348880"/>
            <a:chExt cx="2952328" cy="1303439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4752020" y="2348880"/>
              <a:ext cx="2952328" cy="1303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sp>
          <p:nvSpPr>
            <p:cNvPr id="5" name="타원 4"/>
            <p:cNvSpPr/>
            <p:nvPr/>
          </p:nvSpPr>
          <p:spPr bwMode="auto">
            <a:xfrm>
              <a:off x="5291693" y="2653333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6" name="타원 5"/>
            <p:cNvSpPr/>
            <p:nvPr/>
          </p:nvSpPr>
          <p:spPr bwMode="auto">
            <a:xfrm>
              <a:off x="5704384" y="2437679"/>
              <a:ext cx="217457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6072631" y="2784945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6551988" y="3006942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7128168" y="2894358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6767857" y="2428165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85012" name="직선 연결선 11"/>
            <p:cNvCxnSpPr>
              <a:cxnSpLocks noChangeShapeType="1"/>
              <a:stCxn id="6" idx="2"/>
              <a:endCxn id="5" idx="7"/>
            </p:cNvCxnSpPr>
            <p:nvPr/>
          </p:nvCxnSpPr>
          <p:spPr bwMode="auto">
            <a:xfrm flipH="1">
              <a:off x="5476468" y="2545277"/>
              <a:ext cx="228673" cy="13964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3" name="직선 연결선 13"/>
            <p:cNvCxnSpPr>
              <a:cxnSpLocks noChangeShapeType="1"/>
              <a:stCxn id="10" idx="3"/>
              <a:endCxn id="8" idx="0"/>
            </p:cNvCxnSpPr>
            <p:nvPr/>
          </p:nvCxnSpPr>
          <p:spPr bwMode="auto">
            <a:xfrm flipH="1">
              <a:off x="6660232" y="2612278"/>
              <a:ext cx="139648" cy="39505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4" name="직선 연결선 17"/>
            <p:cNvCxnSpPr>
              <a:cxnSpLocks noChangeShapeType="1"/>
              <a:stCxn id="9" idx="1"/>
              <a:endCxn id="10" idx="5"/>
            </p:cNvCxnSpPr>
            <p:nvPr/>
          </p:nvCxnSpPr>
          <p:spPr bwMode="auto">
            <a:xfrm flipH="1" flipV="1">
              <a:off x="6952632" y="2612278"/>
              <a:ext cx="207288" cy="31382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5039317" y="3284438"/>
              <a:ext cx="2415830" cy="287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component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가 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개인 그래프 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G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9388" y="4011613"/>
            <a:ext cx="4140200" cy="1347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    문제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어느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과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연결되어 있나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과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이 속해 있는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하나의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만들어라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2163" y="4011613"/>
            <a:ext cx="4140200" cy="1125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해결방법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find(1)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find(1) = = find(3)?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</a:p>
        </p:txBody>
      </p:sp>
      <p:sp>
        <p:nvSpPr>
          <p:cNvPr id="84999" name="직사각형 22"/>
          <p:cNvSpPr>
            <a:spLocks noChangeArrowheads="1"/>
          </p:cNvSpPr>
          <p:nvPr/>
        </p:nvSpPr>
        <p:spPr bwMode="auto">
          <a:xfrm>
            <a:off x="323850" y="3860800"/>
            <a:ext cx="7920038" cy="16557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85000" name="직선 연결선 24"/>
          <p:cNvCxnSpPr>
            <a:cxnSpLocks noChangeShapeType="1"/>
            <a:endCxn id="84999" idx="2"/>
          </p:cNvCxnSpPr>
          <p:nvPr/>
        </p:nvCxnSpPr>
        <p:spPr bwMode="auto">
          <a:xfrm>
            <a:off x="4284663" y="3860800"/>
            <a:ext cx="0" cy="16557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오른쪽 화살표 25"/>
          <p:cNvSpPr/>
          <p:nvPr/>
        </p:nvSpPr>
        <p:spPr bwMode="auto">
          <a:xfrm>
            <a:off x="4067175" y="4406900"/>
            <a:ext cx="534988" cy="56356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188" y="6165850"/>
            <a:ext cx="51339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상호배타적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(disjoint):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집합간에 교집합은 </a:t>
            </a:r>
            <a:r>
              <a:rPr lang="en-US" altLang="ko-KR" sz="2000" dirty="0">
                <a:latin typeface="Symbol" pitchFamily="18" charset="2"/>
              </a:rPr>
              <a:t>f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13638" y="1677988"/>
            <a:ext cx="1382712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{1,2}, {3}, 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{4,5,6}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85004" name="직선 화살표 연결선 30"/>
          <p:cNvCxnSpPr>
            <a:cxnSpLocks noChangeShapeType="1"/>
          </p:cNvCxnSpPr>
          <p:nvPr/>
        </p:nvCxnSpPr>
        <p:spPr bwMode="auto">
          <a:xfrm>
            <a:off x="7164388" y="2030413"/>
            <a:ext cx="349250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787A15-9E2D-4083-B362-E2F065C2848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138" y="620713"/>
            <a:ext cx="7705725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Operations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make a set with an element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returns a name of the set containing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u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u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와 원소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를 갖고 있는 집합을 하나로 합친다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 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이미 같은 집합에 속해 있을 수 있다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문제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find, union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명령어가 다수 있을 때 효율적인 처리가 가능한 자료구조와 알고리즘을 개발한다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539596-4F90-4C30-8B0F-B21ADE16E74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488" y="266700"/>
            <a:ext cx="33797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1. linked list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0200" y="2073275"/>
            <a:ext cx="8213725" cy="346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이름은 최초 </a:t>
            </a:r>
            <a:r>
              <a:rPr lang="ko-KR" altLang="en-US" sz="1800" dirty="0" err="1">
                <a:solidFill>
                  <a:srgbClr val="3E020C"/>
                </a:solidFill>
                <a:latin typeface="Times New Roman" pitchFamily="18" charset="0"/>
              </a:rPr>
              <a:t>원소값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각 원소는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이름으로 가는 포인터와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next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포인터를 갖는다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(v):  O(1)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find(v):  O(1)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Times New Roman" pitchFamily="18" charset="0"/>
              </a:rPr>
              <a:t>union(</a:t>
            </a:r>
            <a:r>
              <a:rPr lang="en-US" altLang="ko-KR" sz="1800" dirty="0" err="1">
                <a:solidFill>
                  <a:srgbClr val="FF0000"/>
                </a:solidFill>
                <a:latin typeface="Times New Roman" pitchFamily="18" charset="0"/>
              </a:rPr>
              <a:t>u,v</a:t>
            </a:r>
            <a:r>
              <a:rPr lang="en-US" altLang="ko-KR" sz="1800" dirty="0">
                <a:solidFill>
                  <a:srgbClr val="FF0000"/>
                </a:solidFill>
                <a:latin typeface="Times New Roman" pitchFamily="18" charset="0"/>
              </a:rPr>
              <a:t>):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속해 있는 리스트의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이름으로 가는 포인터를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속해있는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이름으로 바꾸어 준다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 → v.  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반대도 가능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union(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a,e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87045" name="그룹 56"/>
          <p:cNvGrpSpPr>
            <a:grpSpLocks/>
          </p:cNvGrpSpPr>
          <p:nvPr/>
        </p:nvGrpSpPr>
        <p:grpSpPr bwMode="auto">
          <a:xfrm>
            <a:off x="1203325" y="909638"/>
            <a:ext cx="2854325" cy="1211262"/>
            <a:chOff x="1167704" y="1562473"/>
            <a:chExt cx="2854699" cy="1211750"/>
          </a:xfrm>
        </p:grpSpPr>
        <p:grpSp>
          <p:nvGrpSpPr>
            <p:cNvPr id="87110" name="그룹 11"/>
            <p:cNvGrpSpPr>
              <a:grpSpLocks/>
            </p:cNvGrpSpPr>
            <p:nvPr/>
          </p:nvGrpSpPr>
          <p:grpSpPr bwMode="auto">
            <a:xfrm>
              <a:off x="1403648" y="2060848"/>
              <a:ext cx="432048" cy="504056"/>
              <a:chOff x="1403648" y="2060848"/>
              <a:chExt cx="432048" cy="504056"/>
            </a:xfrm>
          </p:grpSpPr>
          <p:sp>
            <p:nvSpPr>
              <p:cNvPr id="4" name="직사각형 3"/>
              <p:cNvSpPr/>
              <p:nvPr/>
            </p:nvSpPr>
            <p:spPr bwMode="auto">
              <a:xfrm>
                <a:off x="1404273" y="2061149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35" name="직선 연결선 5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36" name="직선 연결선 7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1501123" y="2224727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1" name="그룹 12"/>
            <p:cNvGrpSpPr>
              <a:grpSpLocks/>
            </p:cNvGrpSpPr>
            <p:nvPr/>
          </p:nvGrpSpPr>
          <p:grpSpPr bwMode="auto">
            <a:xfrm>
              <a:off x="2123728" y="2056061"/>
              <a:ext cx="432048" cy="504056"/>
              <a:chOff x="1403648" y="2060848"/>
              <a:chExt cx="432048" cy="504056"/>
            </a:xfrm>
          </p:grpSpPr>
          <p:sp>
            <p:nvSpPr>
              <p:cNvPr id="14" name="직사각형 13"/>
              <p:cNvSpPr/>
              <p:nvPr/>
            </p:nvSpPr>
            <p:spPr bwMode="auto">
              <a:xfrm>
                <a:off x="1403424" y="2061171"/>
                <a:ext cx="431857" cy="50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31" name="직선 연결선 14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32" name="직선 연결선 15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1500275" y="2224750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2" name="그룹 27"/>
            <p:cNvGrpSpPr>
              <a:grpSpLocks/>
            </p:cNvGrpSpPr>
            <p:nvPr/>
          </p:nvGrpSpPr>
          <p:grpSpPr bwMode="auto">
            <a:xfrm>
              <a:off x="3590355" y="2060848"/>
              <a:ext cx="432048" cy="504056"/>
              <a:chOff x="1403648" y="2060848"/>
              <a:chExt cx="432048" cy="504056"/>
            </a:xfrm>
          </p:grpSpPr>
          <p:sp>
            <p:nvSpPr>
              <p:cNvPr id="29" name="직사각형 28"/>
              <p:cNvSpPr/>
              <p:nvPr/>
            </p:nvSpPr>
            <p:spPr bwMode="auto">
              <a:xfrm>
                <a:off x="1403839" y="2061149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27" name="직선 연결선 2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28" name="직선 연결선 3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" name="TextBox 31"/>
              <p:cNvSpPr txBox="1"/>
              <p:nvPr/>
            </p:nvSpPr>
            <p:spPr>
              <a:xfrm>
                <a:off x="1500690" y="2224727"/>
                <a:ext cx="227042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t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3" name="그룹 32"/>
            <p:cNvGrpSpPr>
              <a:grpSpLocks/>
            </p:cNvGrpSpPr>
            <p:nvPr/>
          </p:nvGrpSpPr>
          <p:grpSpPr bwMode="auto">
            <a:xfrm>
              <a:off x="2868076" y="2067111"/>
              <a:ext cx="432048" cy="504056"/>
              <a:chOff x="1403648" y="2060848"/>
              <a:chExt cx="432048" cy="504056"/>
            </a:xfrm>
          </p:grpSpPr>
          <p:sp>
            <p:nvSpPr>
              <p:cNvPr id="34" name="직사각형 33"/>
              <p:cNvSpPr/>
              <p:nvPr/>
            </p:nvSpPr>
            <p:spPr bwMode="auto">
              <a:xfrm>
                <a:off x="1403712" y="2061238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23" name="직선 연결선 34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24" name="직선 연결선 35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TextBox 36"/>
              <p:cNvSpPr txBox="1"/>
              <p:nvPr/>
            </p:nvSpPr>
            <p:spPr>
              <a:xfrm>
                <a:off x="1500562" y="2224816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a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8" name="원호 37"/>
            <p:cNvSpPr/>
            <p:nvPr/>
          </p:nvSpPr>
          <p:spPr bwMode="auto">
            <a:xfrm>
              <a:off x="1167704" y="1813399"/>
              <a:ext cx="484251" cy="355743"/>
            </a:xfrm>
            <a:prstGeom prst="arc">
              <a:avLst>
                <a:gd name="adj1" fmla="val 3211959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9" name="원호 38"/>
            <p:cNvSpPr/>
            <p:nvPr/>
          </p:nvSpPr>
          <p:spPr bwMode="auto">
            <a:xfrm>
              <a:off x="1651955" y="1856278"/>
              <a:ext cx="698592" cy="503441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0" name="원호 39"/>
            <p:cNvSpPr/>
            <p:nvPr/>
          </p:nvSpPr>
          <p:spPr bwMode="auto">
            <a:xfrm>
              <a:off x="1604324" y="1740345"/>
              <a:ext cx="1532138" cy="505028"/>
            </a:xfrm>
            <a:prstGeom prst="arc">
              <a:avLst>
                <a:gd name="adj1" fmla="val 11169862"/>
                <a:gd name="adj2" fmla="val 486674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 bwMode="auto">
            <a:xfrm>
              <a:off x="1604324" y="1562473"/>
              <a:ext cx="2232317" cy="1211750"/>
            </a:xfrm>
            <a:prstGeom prst="arc">
              <a:avLst>
                <a:gd name="adj1" fmla="val 11169862"/>
                <a:gd name="adj2" fmla="val 21478607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118" name="직선 화살표 연결선 44"/>
            <p:cNvCxnSpPr>
              <a:cxnSpLocks noChangeShapeType="1"/>
              <a:endCxn id="14" idx="1"/>
            </p:cNvCxnSpPr>
            <p:nvPr/>
          </p:nvCxnSpPr>
          <p:spPr bwMode="auto">
            <a:xfrm flipV="1">
              <a:off x="1761534" y="2308089"/>
              <a:ext cx="362194" cy="181022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19" name="직선 화살표 연결선 45"/>
            <p:cNvCxnSpPr>
              <a:cxnSpLocks noChangeShapeType="1"/>
              <a:endCxn id="34" idx="1"/>
            </p:cNvCxnSpPr>
            <p:nvPr/>
          </p:nvCxnSpPr>
          <p:spPr bwMode="auto">
            <a:xfrm flipV="1">
              <a:off x="2433767" y="2319139"/>
              <a:ext cx="434309" cy="17881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20" name="직선 화살표 연결선 46"/>
            <p:cNvCxnSpPr>
              <a:cxnSpLocks noChangeShapeType="1"/>
              <a:endCxn id="29" idx="1"/>
            </p:cNvCxnSpPr>
            <p:nvPr/>
          </p:nvCxnSpPr>
          <p:spPr bwMode="auto">
            <a:xfrm flipV="1">
              <a:off x="3225962" y="2312876"/>
              <a:ext cx="364393" cy="185078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TextBox 54"/>
            <p:cNvSpPr txBox="1"/>
            <p:nvPr/>
          </p:nvSpPr>
          <p:spPr>
            <a:xfrm>
              <a:off x="3692160" y="2318427"/>
              <a:ext cx="268323" cy="3684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-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7046" name="그룹 58"/>
          <p:cNvGrpSpPr>
            <a:grpSpLocks/>
          </p:cNvGrpSpPr>
          <p:nvPr/>
        </p:nvGrpSpPr>
        <p:grpSpPr bwMode="auto">
          <a:xfrm>
            <a:off x="4572000" y="1131888"/>
            <a:ext cx="1417638" cy="890587"/>
            <a:chOff x="1115616" y="1506758"/>
            <a:chExt cx="1418699" cy="890308"/>
          </a:xfrm>
        </p:grpSpPr>
        <p:grpSp>
          <p:nvGrpSpPr>
            <p:cNvPr id="87095" name="그룹 57"/>
            <p:cNvGrpSpPr>
              <a:grpSpLocks/>
            </p:cNvGrpSpPr>
            <p:nvPr/>
          </p:nvGrpSpPr>
          <p:grpSpPr bwMode="auto">
            <a:xfrm>
              <a:off x="1115616" y="1506758"/>
              <a:ext cx="1418699" cy="769407"/>
              <a:chOff x="4598642" y="1789347"/>
              <a:chExt cx="1418699" cy="769407"/>
            </a:xfrm>
          </p:grpSpPr>
          <p:grpSp>
            <p:nvGrpSpPr>
              <p:cNvPr id="87097" name="그룹 17"/>
              <p:cNvGrpSpPr>
                <a:grpSpLocks/>
              </p:cNvGrpSpPr>
              <p:nvPr/>
            </p:nvGrpSpPr>
            <p:grpSpPr bwMode="auto">
              <a:xfrm>
                <a:off x="5585293" y="2051818"/>
                <a:ext cx="432048" cy="504056"/>
                <a:chOff x="1403648" y="2060848"/>
                <a:chExt cx="432048" cy="504056"/>
              </a:xfrm>
            </p:grpSpPr>
            <p:sp>
              <p:nvSpPr>
                <p:cNvPr id="19" name="직사각형 18"/>
                <p:cNvSpPr/>
                <p:nvPr/>
              </p:nvSpPr>
              <p:spPr bwMode="auto">
                <a:xfrm>
                  <a:off x="1403573" y="2060232"/>
                  <a:ext cx="432123" cy="50466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107" name="직선 연결선 1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108" name="직선 연결선 20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500482" y="2223694"/>
                  <a:ext cx="260545" cy="258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e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7098" name="그룹 22"/>
              <p:cNvGrpSpPr>
                <a:grpSpLocks/>
              </p:cNvGrpSpPr>
              <p:nvPr/>
            </p:nvGrpSpPr>
            <p:grpSpPr bwMode="auto">
              <a:xfrm>
                <a:off x="4884300" y="2054698"/>
                <a:ext cx="432048" cy="504056"/>
                <a:chOff x="1403648" y="2060848"/>
                <a:chExt cx="432048" cy="504056"/>
              </a:xfrm>
            </p:grpSpPr>
            <p:sp>
              <p:nvSpPr>
                <p:cNvPr id="24" name="직사각형 23"/>
                <p:cNvSpPr/>
                <p:nvPr/>
              </p:nvSpPr>
              <p:spPr bwMode="auto">
                <a:xfrm>
                  <a:off x="1403954" y="2060526"/>
                  <a:ext cx="432123" cy="50466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103" name="직선 연결선 2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104" name="직선 연결선 2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1500865" y="2223988"/>
                  <a:ext cx="295496" cy="258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w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2" name="원호 41"/>
              <p:cNvSpPr/>
              <p:nvPr/>
            </p:nvSpPr>
            <p:spPr bwMode="auto">
              <a:xfrm>
                <a:off x="4598642" y="1789347"/>
                <a:ext cx="484550" cy="353901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43" name="원호 42"/>
              <p:cNvSpPr/>
              <p:nvPr/>
            </p:nvSpPr>
            <p:spPr bwMode="auto">
              <a:xfrm>
                <a:off x="5178514" y="1890915"/>
                <a:ext cx="697434" cy="504667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7101" name="직선 화살표 연결선 47"/>
              <p:cNvCxnSpPr>
                <a:cxnSpLocks noChangeShapeType="1"/>
                <a:endCxn id="19" idx="1"/>
              </p:cNvCxnSpPr>
              <p:nvPr/>
            </p:nvCxnSpPr>
            <p:spPr bwMode="auto">
              <a:xfrm flipV="1">
                <a:off x="5213051" y="2303846"/>
                <a:ext cx="372242" cy="18526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6" name="TextBox 55"/>
            <p:cNvSpPr txBox="1"/>
            <p:nvPr/>
          </p:nvSpPr>
          <p:spPr>
            <a:xfrm>
              <a:off x="2199101" y="2027295"/>
              <a:ext cx="268489" cy="3697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-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7047" name="그룹 1"/>
          <p:cNvGrpSpPr>
            <a:grpSpLocks/>
          </p:cNvGrpSpPr>
          <p:nvPr/>
        </p:nvGrpSpPr>
        <p:grpSpPr bwMode="auto">
          <a:xfrm>
            <a:off x="1417638" y="5335588"/>
            <a:ext cx="6308725" cy="1370012"/>
            <a:chOff x="1871663" y="4851400"/>
            <a:chExt cx="6308725" cy="1370013"/>
          </a:xfrm>
        </p:grpSpPr>
        <p:grpSp>
          <p:nvGrpSpPr>
            <p:cNvPr id="87048" name="그룹 60"/>
            <p:cNvGrpSpPr>
              <a:grpSpLocks/>
            </p:cNvGrpSpPr>
            <p:nvPr/>
          </p:nvGrpSpPr>
          <p:grpSpPr bwMode="auto">
            <a:xfrm>
              <a:off x="1871663" y="5233988"/>
              <a:ext cx="1419225" cy="769937"/>
              <a:chOff x="4598642" y="1789347"/>
              <a:chExt cx="1418699" cy="769407"/>
            </a:xfrm>
          </p:grpSpPr>
          <p:grpSp>
            <p:nvGrpSpPr>
              <p:cNvPr id="87082" name="그룹 62"/>
              <p:cNvGrpSpPr>
                <a:grpSpLocks/>
              </p:cNvGrpSpPr>
              <p:nvPr/>
            </p:nvGrpSpPr>
            <p:grpSpPr bwMode="auto">
              <a:xfrm>
                <a:off x="5585293" y="2051818"/>
                <a:ext cx="432048" cy="504056"/>
                <a:chOff x="1403648" y="2060848"/>
                <a:chExt cx="432048" cy="504056"/>
              </a:xfrm>
            </p:grpSpPr>
            <p:sp>
              <p:nvSpPr>
                <p:cNvPr id="72" name="직사각형 71"/>
                <p:cNvSpPr/>
                <p:nvPr/>
              </p:nvSpPr>
              <p:spPr bwMode="auto">
                <a:xfrm>
                  <a:off x="1404056" y="2060134"/>
                  <a:ext cx="431640" cy="50447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92" name="직선 연결선 72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93" name="직선 연결선 73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500857" y="2223534"/>
                  <a:ext cx="260254" cy="25858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e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7083" name="그룹 63"/>
              <p:cNvGrpSpPr>
                <a:grpSpLocks/>
              </p:cNvGrpSpPr>
              <p:nvPr/>
            </p:nvGrpSpPr>
            <p:grpSpPr bwMode="auto">
              <a:xfrm>
                <a:off x="4884300" y="2054698"/>
                <a:ext cx="432048" cy="504056"/>
                <a:chOff x="1403648" y="2060848"/>
                <a:chExt cx="432048" cy="504056"/>
              </a:xfrm>
            </p:grpSpPr>
            <p:sp>
              <p:nvSpPr>
                <p:cNvPr id="68" name="직사각형 67"/>
                <p:cNvSpPr/>
                <p:nvPr/>
              </p:nvSpPr>
              <p:spPr bwMode="auto">
                <a:xfrm>
                  <a:off x="1403634" y="2060427"/>
                  <a:ext cx="431640" cy="50447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88" name="직선 연결선 68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89" name="직선 연결선 6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1500435" y="2223827"/>
                  <a:ext cx="295166" cy="25858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w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65" name="원호 64"/>
              <p:cNvSpPr/>
              <p:nvPr/>
            </p:nvSpPr>
            <p:spPr bwMode="auto">
              <a:xfrm>
                <a:off x="4598642" y="1789346"/>
                <a:ext cx="485595" cy="353770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6" name="원호 65"/>
              <p:cNvSpPr/>
              <p:nvPr/>
            </p:nvSpPr>
            <p:spPr bwMode="auto">
              <a:xfrm>
                <a:off x="5177864" y="1890876"/>
                <a:ext cx="698241" cy="504478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7086" name="직선 화살표 연결선 66"/>
              <p:cNvCxnSpPr>
                <a:cxnSpLocks noChangeShapeType="1"/>
                <a:endCxn id="72" idx="1"/>
              </p:cNvCxnSpPr>
              <p:nvPr/>
            </p:nvCxnSpPr>
            <p:spPr bwMode="auto">
              <a:xfrm flipV="1">
                <a:off x="5213051" y="2303846"/>
                <a:ext cx="372242" cy="18526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7049" name="그룹 76"/>
            <p:cNvGrpSpPr>
              <a:grpSpLocks/>
            </p:cNvGrpSpPr>
            <p:nvPr/>
          </p:nvGrpSpPr>
          <p:grpSpPr bwMode="auto">
            <a:xfrm>
              <a:off x="3643313" y="5508625"/>
              <a:ext cx="431800" cy="503238"/>
              <a:chOff x="1403648" y="2060848"/>
              <a:chExt cx="432048" cy="504056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1403648" y="2060848"/>
                <a:ext cx="432048" cy="5040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9" name="직선 연결선 101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80" name="직선 연결선 102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TextBox 103"/>
              <p:cNvSpPr txBox="1"/>
              <p:nvPr/>
            </p:nvSpPr>
            <p:spPr>
              <a:xfrm>
                <a:off x="1500541" y="2224626"/>
                <a:ext cx="260500" cy="2575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050" name="그룹 77"/>
            <p:cNvGrpSpPr>
              <a:grpSpLocks/>
            </p:cNvGrpSpPr>
            <p:nvPr/>
          </p:nvGrpSpPr>
          <p:grpSpPr bwMode="auto">
            <a:xfrm>
              <a:off x="4364038" y="5503863"/>
              <a:ext cx="431800" cy="503237"/>
              <a:chOff x="1403648" y="2060848"/>
              <a:chExt cx="432048" cy="504056"/>
            </a:xfrm>
          </p:grpSpPr>
          <p:sp>
            <p:nvSpPr>
              <p:cNvPr id="97" name="직사각형 96"/>
              <p:cNvSpPr/>
              <p:nvPr/>
            </p:nvSpPr>
            <p:spPr bwMode="auto">
              <a:xfrm>
                <a:off x="1403648" y="2060847"/>
                <a:ext cx="432048" cy="5040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5" name="직선 연결선 97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76" name="직선 연결선 98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TextBox 99"/>
              <p:cNvSpPr txBox="1"/>
              <p:nvPr/>
            </p:nvSpPr>
            <p:spPr>
              <a:xfrm>
                <a:off x="1500541" y="2224626"/>
                <a:ext cx="260500" cy="2575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051" name="그룹 79"/>
            <p:cNvGrpSpPr>
              <a:grpSpLocks/>
            </p:cNvGrpSpPr>
            <p:nvPr/>
          </p:nvGrpSpPr>
          <p:grpSpPr bwMode="auto">
            <a:xfrm>
              <a:off x="5108575" y="5514975"/>
              <a:ext cx="431800" cy="503238"/>
              <a:chOff x="1403648" y="2060848"/>
              <a:chExt cx="432048" cy="504056"/>
            </a:xfrm>
          </p:grpSpPr>
          <p:sp>
            <p:nvSpPr>
              <p:cNvPr id="89" name="직사각형 88"/>
              <p:cNvSpPr/>
              <p:nvPr/>
            </p:nvSpPr>
            <p:spPr bwMode="auto">
              <a:xfrm>
                <a:off x="1403648" y="2060848"/>
                <a:ext cx="432048" cy="5040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1" name="직선 연결선 8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72" name="직선 연결선 9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" name="TextBox 91"/>
              <p:cNvSpPr txBox="1"/>
              <p:nvPr/>
            </p:nvSpPr>
            <p:spPr>
              <a:xfrm>
                <a:off x="1500542" y="2224626"/>
                <a:ext cx="252557" cy="2575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a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82" name="원호 81"/>
            <p:cNvSpPr/>
            <p:nvPr/>
          </p:nvSpPr>
          <p:spPr bwMode="auto">
            <a:xfrm>
              <a:off x="2189163" y="5303837"/>
              <a:ext cx="2401887" cy="503238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3" name="원호 82"/>
            <p:cNvSpPr/>
            <p:nvPr/>
          </p:nvSpPr>
          <p:spPr bwMode="auto">
            <a:xfrm>
              <a:off x="2254250" y="5140325"/>
              <a:ext cx="3121025" cy="649287"/>
            </a:xfrm>
            <a:prstGeom prst="arc">
              <a:avLst>
                <a:gd name="adj1" fmla="val 11169862"/>
                <a:gd name="adj2" fmla="val 236074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4" name="원호 83"/>
            <p:cNvSpPr/>
            <p:nvPr/>
          </p:nvSpPr>
          <p:spPr bwMode="auto">
            <a:xfrm>
              <a:off x="2290763" y="5010150"/>
              <a:ext cx="3784600" cy="1211263"/>
            </a:xfrm>
            <a:prstGeom prst="arc">
              <a:avLst>
                <a:gd name="adj1" fmla="val 11169862"/>
                <a:gd name="adj2" fmla="val 21478607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055" name="직선 화살표 연결선 84"/>
            <p:cNvCxnSpPr>
              <a:cxnSpLocks noChangeShapeType="1"/>
              <a:endCxn id="97" idx="1"/>
            </p:cNvCxnSpPr>
            <p:nvPr/>
          </p:nvCxnSpPr>
          <p:spPr bwMode="auto">
            <a:xfrm flipV="1">
              <a:off x="4000500" y="5756275"/>
              <a:ext cx="363538" cy="18097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6" name="직선 화살표 연결선 85"/>
            <p:cNvCxnSpPr>
              <a:cxnSpLocks noChangeShapeType="1"/>
              <a:endCxn id="89" idx="1"/>
            </p:cNvCxnSpPr>
            <p:nvPr/>
          </p:nvCxnSpPr>
          <p:spPr bwMode="auto">
            <a:xfrm flipV="1">
              <a:off x="4673600" y="5767388"/>
              <a:ext cx="434975" cy="17780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7" name="직선 화살표 연결선 86"/>
            <p:cNvCxnSpPr>
              <a:cxnSpLocks noChangeShapeType="1"/>
              <a:endCxn id="93" idx="1"/>
            </p:cNvCxnSpPr>
            <p:nvPr/>
          </p:nvCxnSpPr>
          <p:spPr bwMode="auto">
            <a:xfrm flipV="1">
              <a:off x="5465763" y="5761038"/>
              <a:ext cx="363537" cy="18415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058" name="그룹 111"/>
            <p:cNvGrpSpPr>
              <a:grpSpLocks/>
            </p:cNvGrpSpPr>
            <p:nvPr/>
          </p:nvGrpSpPr>
          <p:grpSpPr bwMode="auto">
            <a:xfrm>
              <a:off x="5829300" y="5508625"/>
              <a:ext cx="433388" cy="622300"/>
              <a:chOff x="5830090" y="5508501"/>
              <a:chExt cx="432048" cy="622977"/>
            </a:xfrm>
          </p:grpSpPr>
          <p:grpSp>
            <p:nvGrpSpPr>
              <p:cNvPr id="87064" name="그룹 78"/>
              <p:cNvGrpSpPr>
                <a:grpSpLocks/>
              </p:cNvGrpSpPr>
              <p:nvPr/>
            </p:nvGrpSpPr>
            <p:grpSpPr bwMode="auto">
              <a:xfrm>
                <a:off x="5830090" y="5508501"/>
                <a:ext cx="432048" cy="504056"/>
                <a:chOff x="1403648" y="2060848"/>
                <a:chExt cx="432048" cy="504056"/>
              </a:xfrm>
            </p:grpSpPr>
            <p:sp>
              <p:nvSpPr>
                <p:cNvPr id="93" name="직사각형 92"/>
                <p:cNvSpPr/>
                <p:nvPr/>
              </p:nvSpPr>
              <p:spPr bwMode="auto">
                <a:xfrm>
                  <a:off x="1403648" y="2060848"/>
                  <a:ext cx="432048" cy="50378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67" name="직선 연결선 93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68" name="직선 연결선 9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96" name="TextBox 95"/>
                <p:cNvSpPr txBox="1"/>
                <p:nvPr/>
              </p:nvSpPr>
              <p:spPr>
                <a:xfrm>
                  <a:off x="1500187" y="2224538"/>
                  <a:ext cx="227893" cy="25745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t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5906054" y="5762777"/>
                <a:ext cx="269041" cy="3687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05" name="원호 104"/>
            <p:cNvSpPr/>
            <p:nvPr/>
          </p:nvSpPr>
          <p:spPr bwMode="auto">
            <a:xfrm>
              <a:off x="2254250" y="5335587"/>
              <a:ext cx="1625600" cy="454025"/>
            </a:xfrm>
            <a:prstGeom prst="arc">
              <a:avLst>
                <a:gd name="adj1" fmla="val 11116811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060" name="직선 화살표 연결선 105"/>
            <p:cNvCxnSpPr>
              <a:cxnSpLocks noChangeShapeType="1"/>
            </p:cNvCxnSpPr>
            <p:nvPr/>
          </p:nvCxnSpPr>
          <p:spPr bwMode="auto">
            <a:xfrm flipV="1">
              <a:off x="3168650" y="5767388"/>
              <a:ext cx="468313" cy="188912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061" name="타원 107"/>
            <p:cNvSpPr>
              <a:spLocks noChangeArrowheads="1"/>
            </p:cNvSpPr>
            <p:nvPr/>
          </p:nvSpPr>
          <p:spPr bwMode="auto">
            <a:xfrm rot="-894541">
              <a:off x="3387725" y="5005388"/>
              <a:ext cx="1836738" cy="303212"/>
            </a:xfrm>
            <a:prstGeom prst="ellipse">
              <a:avLst/>
            </a:prstGeom>
            <a:noFill/>
            <a:ln w="15875" algn="ctr">
              <a:solidFill>
                <a:srgbClr val="0070C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1200">
                <a:latin typeface="굴림" panose="020B0600000101010101" pitchFamily="50" charset="-127"/>
              </a:endParaRPr>
            </a:p>
          </p:txBody>
        </p:sp>
        <p:cxnSp>
          <p:nvCxnSpPr>
            <p:cNvPr id="87062" name="직선 화살표 연결선 109"/>
            <p:cNvCxnSpPr>
              <a:cxnSpLocks noChangeShapeType="1"/>
            </p:cNvCxnSpPr>
            <p:nvPr/>
          </p:nvCxnSpPr>
          <p:spPr bwMode="auto">
            <a:xfrm flipH="1">
              <a:off x="5456238" y="4994275"/>
              <a:ext cx="609600" cy="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110"/>
            <p:cNvSpPr txBox="1"/>
            <p:nvPr/>
          </p:nvSpPr>
          <p:spPr>
            <a:xfrm>
              <a:off x="6200775" y="4851400"/>
              <a:ext cx="1979613" cy="2857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4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회의 포인터 변경필요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 bwMode="auto">
          <a:xfrm>
            <a:off x="4356100" y="1531938"/>
            <a:ext cx="3529013" cy="18256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88067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384AA6-31F5-4502-BB1A-2AF39082645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2313" y="1876425"/>
            <a:ext cx="1435100" cy="24749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…….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…..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n-1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025" y="1239838"/>
            <a:ext cx="14874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업데이트되는 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포인터의 개수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175" y="1360488"/>
            <a:ext cx="109537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command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413" y="1876425"/>
            <a:ext cx="493712" cy="247491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88072" name="직선 연결선 7"/>
          <p:cNvCxnSpPr>
            <a:cxnSpLocks noChangeShapeType="1"/>
          </p:cNvCxnSpPr>
          <p:nvPr/>
        </p:nvCxnSpPr>
        <p:spPr bwMode="auto">
          <a:xfrm>
            <a:off x="1930400" y="4554538"/>
            <a:ext cx="836613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070100" y="4564063"/>
            <a:ext cx="696913" cy="342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013" y="3536950"/>
            <a:ext cx="2798762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</a:t>
            </a:r>
            <a:r>
              <a:rPr lang="ko-KR" altLang="en-US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리스트가 </a:t>
            </a:r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 연결되는 현상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0875" y="5878513"/>
            <a:ext cx="571023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데이터에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소요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(m&lt;n)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8076" name="오른쪽 중괄호 1"/>
          <p:cNvSpPr>
            <a:spLocks/>
          </p:cNvSpPr>
          <p:nvPr/>
        </p:nvSpPr>
        <p:spPr bwMode="auto">
          <a:xfrm>
            <a:off x="2767013" y="3213100"/>
            <a:ext cx="265112" cy="1008063"/>
          </a:xfrm>
          <a:prstGeom prst="rightBrace">
            <a:avLst>
              <a:gd name="adj1" fmla="val 8291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989513" y="1987550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2</a:t>
            </a:r>
            <a:endParaRPr lang="ko-KR" altLang="en-US" sz="1600" baseline="-25000" dirty="0"/>
          </a:p>
        </p:txBody>
      </p:sp>
      <p:sp>
        <p:nvSpPr>
          <p:cNvPr id="66" name="직사각형 65"/>
          <p:cNvSpPr/>
          <p:nvPr/>
        </p:nvSpPr>
        <p:spPr bwMode="auto">
          <a:xfrm>
            <a:off x="5651500" y="1987550"/>
            <a:ext cx="433388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1</a:t>
            </a:r>
            <a:endParaRPr lang="ko-KR" altLang="en-US" sz="1600" baseline="-25000" dirty="0"/>
          </a:p>
        </p:txBody>
      </p:sp>
      <p:cxnSp>
        <p:nvCxnSpPr>
          <p:cNvPr id="88079" name="직선 화살표 연결선 20"/>
          <p:cNvCxnSpPr>
            <a:cxnSpLocks noChangeShapeType="1"/>
          </p:cNvCxnSpPr>
          <p:nvPr/>
        </p:nvCxnSpPr>
        <p:spPr bwMode="auto">
          <a:xfrm>
            <a:off x="5006975" y="1824038"/>
            <a:ext cx="25400" cy="1635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80" name="직선 화살표 연결선 24"/>
          <p:cNvCxnSpPr>
            <a:cxnSpLocks noChangeShapeType="1"/>
            <a:stCxn id="18" idx="3"/>
            <a:endCxn id="66" idx="1"/>
          </p:cNvCxnSpPr>
          <p:nvPr/>
        </p:nvCxnSpPr>
        <p:spPr bwMode="auto">
          <a:xfrm>
            <a:off x="5421313" y="2117725"/>
            <a:ext cx="230187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직사각형 70"/>
          <p:cNvSpPr/>
          <p:nvPr/>
        </p:nvSpPr>
        <p:spPr bwMode="auto">
          <a:xfrm>
            <a:off x="6926263" y="1987550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3</a:t>
            </a:r>
            <a:endParaRPr lang="ko-KR" altLang="en-US" sz="1600" baseline="-25000" dirty="0"/>
          </a:p>
        </p:txBody>
      </p:sp>
      <p:cxnSp>
        <p:nvCxnSpPr>
          <p:cNvPr id="88082" name="직선 화살표 연결선 71"/>
          <p:cNvCxnSpPr>
            <a:cxnSpLocks noChangeShapeType="1"/>
          </p:cNvCxnSpPr>
          <p:nvPr/>
        </p:nvCxnSpPr>
        <p:spPr bwMode="auto">
          <a:xfrm>
            <a:off x="6875463" y="1824038"/>
            <a:ext cx="57150" cy="155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073775" y="1901825"/>
            <a:ext cx="8334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8084" name="오른쪽 화살표 31"/>
          <p:cNvSpPr>
            <a:spLocks noChangeArrowheads="1"/>
          </p:cNvSpPr>
          <p:nvPr/>
        </p:nvSpPr>
        <p:spPr bwMode="auto">
          <a:xfrm>
            <a:off x="4681538" y="2830513"/>
            <a:ext cx="347662" cy="287337"/>
          </a:xfrm>
          <a:prstGeom prst="rightArrow">
            <a:avLst>
              <a:gd name="adj1" fmla="val 50000"/>
              <a:gd name="adj2" fmla="val 50112"/>
            </a:avLst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6075363" y="2822575"/>
            <a:ext cx="431800" cy="260350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2</a:t>
            </a:r>
            <a:endParaRPr lang="ko-KR" altLang="en-US" sz="1600" baseline="-25000" dirty="0"/>
          </a:p>
        </p:txBody>
      </p:sp>
      <p:sp>
        <p:nvSpPr>
          <p:cNvPr id="78" name="직사각형 77"/>
          <p:cNvSpPr/>
          <p:nvPr/>
        </p:nvSpPr>
        <p:spPr bwMode="auto">
          <a:xfrm>
            <a:off x="6718300" y="2820988"/>
            <a:ext cx="431800" cy="261937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1</a:t>
            </a:r>
            <a:endParaRPr lang="ko-KR" altLang="en-US" sz="1600" baseline="-25000" dirty="0"/>
          </a:p>
        </p:txBody>
      </p:sp>
      <p:sp>
        <p:nvSpPr>
          <p:cNvPr id="79" name="직사각형 78"/>
          <p:cNvSpPr/>
          <p:nvPr/>
        </p:nvSpPr>
        <p:spPr bwMode="auto">
          <a:xfrm>
            <a:off x="5392738" y="2816225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3</a:t>
            </a:r>
            <a:endParaRPr lang="ko-KR" altLang="en-US" sz="1600" baseline="-25000" dirty="0"/>
          </a:p>
        </p:txBody>
      </p:sp>
      <p:cxnSp>
        <p:nvCxnSpPr>
          <p:cNvPr id="88088" name="직선 화살표 연결선 80"/>
          <p:cNvCxnSpPr>
            <a:cxnSpLocks noChangeShapeType="1"/>
          </p:cNvCxnSpPr>
          <p:nvPr/>
        </p:nvCxnSpPr>
        <p:spPr bwMode="auto">
          <a:xfrm>
            <a:off x="5843588" y="2965450"/>
            <a:ext cx="230187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89" name="직선 화살표 연결선 81"/>
          <p:cNvCxnSpPr>
            <a:cxnSpLocks noChangeShapeType="1"/>
          </p:cNvCxnSpPr>
          <p:nvPr/>
        </p:nvCxnSpPr>
        <p:spPr bwMode="auto">
          <a:xfrm>
            <a:off x="6507163" y="2941638"/>
            <a:ext cx="231775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90" name="직선 화살표 연결선 82"/>
          <p:cNvCxnSpPr>
            <a:cxnSpLocks noChangeShapeType="1"/>
          </p:cNvCxnSpPr>
          <p:nvPr/>
        </p:nvCxnSpPr>
        <p:spPr bwMode="auto">
          <a:xfrm>
            <a:off x="5316538" y="2660650"/>
            <a:ext cx="57150" cy="155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91" name="직선 화살표 연결선 38"/>
          <p:cNvCxnSpPr>
            <a:cxnSpLocks noChangeShapeType="1"/>
          </p:cNvCxnSpPr>
          <p:nvPr/>
        </p:nvCxnSpPr>
        <p:spPr bwMode="auto">
          <a:xfrm flipH="1">
            <a:off x="2484438" y="2708275"/>
            <a:ext cx="1871662" cy="8286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원호 27"/>
          <p:cNvSpPr/>
          <p:nvPr/>
        </p:nvSpPr>
        <p:spPr bwMode="auto">
          <a:xfrm>
            <a:off x="5581650" y="2587625"/>
            <a:ext cx="698500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29" name="원호 28"/>
          <p:cNvSpPr/>
          <p:nvPr/>
        </p:nvSpPr>
        <p:spPr bwMode="auto">
          <a:xfrm>
            <a:off x="5581650" y="2482850"/>
            <a:ext cx="1344613" cy="504825"/>
          </a:xfrm>
          <a:prstGeom prst="arc">
            <a:avLst>
              <a:gd name="adj1" fmla="val 11038667"/>
              <a:gd name="adj2" fmla="val 365828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88094" name="타원 107"/>
          <p:cNvSpPr>
            <a:spLocks noChangeArrowheads="1"/>
          </p:cNvSpPr>
          <p:nvPr/>
        </p:nvSpPr>
        <p:spPr bwMode="auto">
          <a:xfrm rot="-894541">
            <a:off x="5972175" y="2443163"/>
            <a:ext cx="773113" cy="303212"/>
          </a:xfrm>
          <a:prstGeom prst="ellipse">
            <a:avLst/>
          </a:prstGeom>
          <a:noFill/>
          <a:ln w="158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 flipH="1" flipV="1">
            <a:off x="6850063" y="2495550"/>
            <a:ext cx="1263650" cy="430213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212138" y="2824163"/>
            <a:ext cx="4921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개</a:t>
            </a:r>
          </a:p>
        </p:txBody>
      </p:sp>
      <p:sp>
        <p:nvSpPr>
          <p:cNvPr id="33" name="원호 32"/>
          <p:cNvSpPr/>
          <p:nvPr/>
        </p:nvSpPr>
        <p:spPr bwMode="auto">
          <a:xfrm>
            <a:off x="5140325" y="1763713"/>
            <a:ext cx="698500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최적의 해를 얻지 못하는 경우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85938"/>
            <a:ext cx="8696325" cy="3214687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mtClean="0"/>
              <a:t>12</a:t>
            </a:r>
            <a:r>
              <a:rPr lang="ko-KR" altLang="en-US" smtClean="0"/>
              <a:t>원 짜리 동전을 새로 발행했다고 가정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이 알고리즘을 적용하여 거스름돈을 주면</a:t>
            </a:r>
            <a:r>
              <a:rPr lang="en-US" altLang="ko-KR" smtClean="0"/>
              <a:t>, </a:t>
            </a:r>
            <a:r>
              <a:rPr lang="ko-KR" altLang="en-US" smtClean="0"/>
              <a:t>항상 동전의 개수는 최소가 된다는 보장이 없다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보기</a:t>
            </a:r>
            <a:r>
              <a:rPr lang="en-US" altLang="ko-KR" smtClean="0"/>
              <a:t>:  </a:t>
            </a:r>
            <a:r>
              <a:rPr lang="ko-KR" altLang="en-US" smtClean="0"/>
              <a:t>거스름돈 액수 </a:t>
            </a:r>
            <a:r>
              <a:rPr lang="en-US" altLang="ko-KR" smtClean="0"/>
              <a:t>= 16</a:t>
            </a:r>
            <a:r>
              <a:rPr lang="ko-KR" altLang="en-US" smtClean="0"/>
              <a:t>원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mtClean="0"/>
              <a:t>탐욕알고리즘의 결과</a:t>
            </a:r>
            <a:r>
              <a:rPr lang="en-US" altLang="ko-KR" smtClean="0"/>
              <a:t>:  12</a:t>
            </a:r>
            <a:r>
              <a:rPr lang="ko-KR" altLang="en-US" smtClean="0"/>
              <a:t>원 </a:t>
            </a:r>
            <a:r>
              <a:rPr lang="ko-KR" altLang="en-US" smtClean="0">
                <a:sym typeface="Symbol" panose="05050102010706020507" pitchFamily="18" charset="2"/>
              </a:rPr>
              <a:t>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 </a:t>
            </a:r>
            <a:r>
              <a:rPr lang="en-US" altLang="ko-KR" smtClean="0">
                <a:sym typeface="Symbol" panose="05050102010706020507" pitchFamily="18" charset="2"/>
              </a:rPr>
              <a:t>= 12</a:t>
            </a:r>
            <a:r>
              <a:rPr lang="ko-KR" altLang="en-US" smtClean="0">
                <a:sym typeface="Symbol" panose="05050102010706020507" pitchFamily="18" charset="2"/>
              </a:rPr>
              <a:t>원</a:t>
            </a:r>
            <a:r>
              <a:rPr lang="en-US" altLang="ko-KR" smtClean="0">
                <a:sym typeface="Symbol" panose="05050102010706020507" pitchFamily="18" charset="2"/>
              </a:rPr>
              <a:t>,   1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4</a:t>
            </a:r>
            <a:r>
              <a:rPr lang="ko-KR" altLang="en-US" smtClean="0">
                <a:sym typeface="Symbol" panose="05050102010706020507" pitchFamily="18" charset="2"/>
              </a:rPr>
              <a:t>개 </a:t>
            </a:r>
            <a:r>
              <a:rPr lang="en-US" altLang="ko-KR" smtClean="0">
                <a:sym typeface="Symbol" panose="05050102010706020507" pitchFamily="18" charset="2"/>
              </a:rPr>
              <a:t>=   4</a:t>
            </a:r>
            <a:r>
              <a:rPr lang="ko-KR" altLang="en-US" smtClean="0">
                <a:sym typeface="Symbol" panose="05050102010706020507" pitchFamily="18" charset="2"/>
              </a:rPr>
              <a:t>원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mtClean="0">
                <a:sym typeface="Symbol" panose="05050102010706020507" pitchFamily="18" charset="2"/>
              </a:rPr>
              <a:t>동전의 개수 </a:t>
            </a:r>
            <a:r>
              <a:rPr lang="en-US" altLang="ko-KR" smtClean="0">
                <a:sym typeface="Symbol" panose="05050102010706020507" pitchFamily="18" charset="2"/>
              </a:rPr>
              <a:t>= 5</a:t>
            </a:r>
            <a:r>
              <a:rPr lang="ko-KR" altLang="en-US" smtClean="0">
                <a:sym typeface="Symbol" panose="05050102010706020507" pitchFamily="18" charset="2"/>
              </a:rPr>
              <a:t>개     최적</a:t>
            </a:r>
            <a:r>
              <a:rPr lang="en-US" altLang="ko-KR" smtClean="0">
                <a:sym typeface="Symbol" panose="05050102010706020507" pitchFamily="18" charset="2"/>
              </a:rPr>
              <a:t>(optimal)</a:t>
            </a:r>
            <a:r>
              <a:rPr lang="ko-KR" altLang="en-US" smtClean="0">
                <a:sym typeface="Symbol" panose="05050102010706020507" pitchFamily="18" charset="2"/>
              </a:rPr>
              <a:t>이 아님</a:t>
            </a:r>
            <a:r>
              <a:rPr lang="en-US" altLang="ko-KR" smtClean="0">
                <a:sym typeface="Symbol" panose="05050102010706020507" pitchFamily="18" charset="2"/>
              </a:rPr>
              <a:t>!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</a:pPr>
            <a:r>
              <a:rPr lang="en-US" altLang="ko-KR" smtClean="0">
                <a:sym typeface="Symbol" panose="05050102010706020507" pitchFamily="18" charset="2"/>
              </a:rPr>
              <a:t> </a:t>
            </a:r>
            <a:r>
              <a:rPr lang="ko-KR" altLang="en-US" smtClean="0">
                <a:sym typeface="Symbol" panose="05050102010706020507" pitchFamily="18" charset="2"/>
              </a:rPr>
              <a:t>최적의 해</a:t>
            </a:r>
            <a:r>
              <a:rPr lang="en-US" altLang="ko-KR" smtClean="0">
                <a:sym typeface="Symbol" panose="05050102010706020507" pitchFamily="18" charset="2"/>
              </a:rPr>
              <a:t>: 10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</a:t>
            </a:r>
            <a:r>
              <a:rPr lang="en-US" altLang="ko-KR" smtClean="0">
                <a:sym typeface="Symbol" panose="05050102010706020507" pitchFamily="18" charset="2"/>
              </a:rPr>
              <a:t>, 5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</a:t>
            </a:r>
            <a:r>
              <a:rPr lang="en-US" altLang="ko-KR" smtClean="0">
                <a:sym typeface="Symbol" panose="05050102010706020507" pitchFamily="18" charset="2"/>
              </a:rPr>
              <a:t>, 1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개가 되어 동전의 개수는 </a:t>
            </a:r>
            <a:r>
              <a:rPr lang="en-US" altLang="ko-KR" smtClean="0">
                <a:sym typeface="Symbol" panose="05050102010706020507" pitchFamily="18" charset="2"/>
              </a:rPr>
              <a:t>3</a:t>
            </a:r>
            <a:r>
              <a:rPr lang="ko-KR" altLang="en-US" smtClean="0">
                <a:sym typeface="Symbol" panose="05050102010706020507" pitchFamily="18" charset="2"/>
              </a:rPr>
              <a:t>개가 된다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</p:txBody>
      </p:sp>
      <p:sp>
        <p:nvSpPr>
          <p:cNvPr id="1126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2CFF6D-A8A0-4070-B5F5-D1271202D58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1269" name="그룹 4"/>
          <p:cNvGrpSpPr>
            <a:grpSpLocks/>
          </p:cNvGrpSpPr>
          <p:nvPr/>
        </p:nvGrpSpPr>
        <p:grpSpPr bwMode="auto">
          <a:xfrm>
            <a:off x="6224588" y="3794125"/>
            <a:ext cx="2224087" cy="431800"/>
            <a:chOff x="6224588" y="3794125"/>
            <a:chExt cx="2224087" cy="431800"/>
          </a:xfrm>
        </p:grpSpPr>
        <p:sp>
          <p:nvSpPr>
            <p:cNvPr id="11274" name="타원 5"/>
            <p:cNvSpPr>
              <a:spLocks noChangeArrowheads="1"/>
            </p:cNvSpPr>
            <p:nvPr/>
          </p:nvSpPr>
          <p:spPr bwMode="auto">
            <a:xfrm>
              <a:off x="6808788" y="3865563"/>
              <a:ext cx="352425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5" name="타원 6"/>
            <p:cNvSpPr>
              <a:spLocks noChangeArrowheads="1"/>
            </p:cNvSpPr>
            <p:nvPr/>
          </p:nvSpPr>
          <p:spPr bwMode="auto">
            <a:xfrm>
              <a:off x="7235825" y="3860800"/>
              <a:ext cx="352425" cy="350838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6" name="타원 7"/>
            <p:cNvSpPr>
              <a:spLocks noChangeArrowheads="1"/>
            </p:cNvSpPr>
            <p:nvPr/>
          </p:nvSpPr>
          <p:spPr bwMode="auto">
            <a:xfrm>
              <a:off x="7658100" y="3860800"/>
              <a:ext cx="350838" cy="350838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7" name="타원 8"/>
            <p:cNvSpPr>
              <a:spLocks noChangeArrowheads="1"/>
            </p:cNvSpPr>
            <p:nvPr/>
          </p:nvSpPr>
          <p:spPr bwMode="auto">
            <a:xfrm>
              <a:off x="8097838" y="3843338"/>
              <a:ext cx="350837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6224588" y="3794125"/>
              <a:ext cx="431800" cy="431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bIns="36000"/>
            <a:lstStyle/>
            <a:p>
              <a:pPr algn="ctr" eaLnBrk="1" latinLnBrk="1" hangingPunct="1">
                <a:lnSpc>
                  <a:spcPct val="90000"/>
                </a:lnSpc>
                <a:spcBef>
                  <a:spcPts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600"/>
                <a:t>12</a:t>
              </a:r>
              <a:endParaRPr lang="ko-KR" altLang="en-US" sz="1600"/>
            </a:p>
          </p:txBody>
        </p:sp>
      </p:grpSp>
      <p:grpSp>
        <p:nvGrpSpPr>
          <p:cNvPr id="11270" name="그룹 16"/>
          <p:cNvGrpSpPr>
            <a:grpSpLocks/>
          </p:cNvGrpSpPr>
          <p:nvPr/>
        </p:nvGrpSpPr>
        <p:grpSpPr bwMode="auto">
          <a:xfrm>
            <a:off x="3157538" y="5467350"/>
            <a:ext cx="1414462" cy="431800"/>
            <a:chOff x="2195513" y="5251450"/>
            <a:chExt cx="1414462" cy="431800"/>
          </a:xfrm>
        </p:grpSpPr>
        <p:sp>
          <p:nvSpPr>
            <p:cNvPr id="18" name="타원 17"/>
            <p:cNvSpPr/>
            <p:nvPr/>
          </p:nvSpPr>
          <p:spPr bwMode="auto">
            <a:xfrm>
              <a:off x="2779713" y="5324475"/>
              <a:ext cx="352425" cy="358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bIns="36000"/>
            <a:lstStyle/>
            <a:p>
              <a:pPr algn="ctr" eaLnBrk="1" latinLnBrk="1" hangingPunct="1">
                <a:lnSpc>
                  <a:spcPct val="90000"/>
                </a:lnSpc>
                <a:spcBef>
                  <a:spcPts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600"/>
                <a:t>5</a:t>
              </a:r>
              <a:endParaRPr lang="ko-KR" altLang="en-US" sz="1600"/>
            </a:p>
          </p:txBody>
        </p:sp>
        <p:sp>
          <p:nvSpPr>
            <p:cNvPr id="11272" name="타원 10"/>
            <p:cNvSpPr>
              <a:spLocks noChangeArrowheads="1"/>
            </p:cNvSpPr>
            <p:nvPr/>
          </p:nvSpPr>
          <p:spPr bwMode="auto">
            <a:xfrm>
              <a:off x="3259138" y="5334000"/>
              <a:ext cx="350837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3" name="타원 13"/>
            <p:cNvSpPr>
              <a:spLocks noChangeArrowheads="1"/>
            </p:cNvSpPr>
            <p:nvPr/>
          </p:nvSpPr>
          <p:spPr bwMode="auto">
            <a:xfrm>
              <a:off x="2195513" y="5251450"/>
              <a:ext cx="431800" cy="43180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10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C8F3AD-FC56-4A46-96EF-D9167C9CFC8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638" y="957263"/>
            <a:ext cx="7200900" cy="957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리스트의 크기를 별도로 저장하고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크기가 작은 리스트를 큰 리스트에 연결한다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 …. weighting-union heuristic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75" y="330200"/>
            <a:ext cx="1179513" cy="3683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개선점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89093" name="그룹 12"/>
          <p:cNvGrpSpPr>
            <a:grpSpLocks/>
          </p:cNvGrpSpPr>
          <p:nvPr/>
        </p:nvGrpSpPr>
        <p:grpSpPr bwMode="auto">
          <a:xfrm>
            <a:off x="1538288" y="5072063"/>
            <a:ext cx="1419225" cy="769937"/>
            <a:chOff x="4598642" y="1789347"/>
            <a:chExt cx="1418699" cy="769407"/>
          </a:xfrm>
        </p:grpSpPr>
        <p:grpSp>
          <p:nvGrpSpPr>
            <p:cNvPr id="89172" name="그룹 13"/>
            <p:cNvGrpSpPr>
              <a:grpSpLocks/>
            </p:cNvGrpSpPr>
            <p:nvPr/>
          </p:nvGrpSpPr>
          <p:grpSpPr bwMode="auto">
            <a:xfrm>
              <a:off x="5585293" y="2051818"/>
              <a:ext cx="432048" cy="504056"/>
              <a:chOff x="1403648" y="2060848"/>
              <a:chExt cx="432048" cy="504056"/>
            </a:xfrm>
          </p:grpSpPr>
          <p:sp>
            <p:nvSpPr>
              <p:cNvPr id="23" name="직사각형 22"/>
              <p:cNvSpPr/>
              <p:nvPr/>
            </p:nvSpPr>
            <p:spPr bwMode="auto">
              <a:xfrm>
                <a:off x="1404056" y="2060133"/>
                <a:ext cx="431640" cy="50447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9182" name="직선 연결선 23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83" name="직선 연결선 24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1500857" y="2223534"/>
                <a:ext cx="260254" cy="2585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9173" name="그룹 14"/>
            <p:cNvGrpSpPr>
              <a:grpSpLocks/>
            </p:cNvGrpSpPr>
            <p:nvPr/>
          </p:nvGrpSpPr>
          <p:grpSpPr bwMode="auto">
            <a:xfrm>
              <a:off x="4884300" y="2054698"/>
              <a:ext cx="432048" cy="504056"/>
              <a:chOff x="1403648" y="2060848"/>
              <a:chExt cx="432048" cy="504056"/>
            </a:xfrm>
          </p:grpSpPr>
          <p:sp>
            <p:nvSpPr>
              <p:cNvPr id="19" name="직사각형 18"/>
              <p:cNvSpPr/>
              <p:nvPr/>
            </p:nvSpPr>
            <p:spPr bwMode="auto">
              <a:xfrm>
                <a:off x="1403634" y="2060426"/>
                <a:ext cx="431640" cy="50447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9178" name="직선 연결선 1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79" name="직선 연결선 2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1500435" y="2223827"/>
                <a:ext cx="260254" cy="2585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6" name="원호 15"/>
            <p:cNvSpPr/>
            <p:nvPr/>
          </p:nvSpPr>
          <p:spPr bwMode="auto">
            <a:xfrm>
              <a:off x="4598642" y="1789347"/>
              <a:ext cx="485595" cy="353768"/>
            </a:xfrm>
            <a:prstGeom prst="arc">
              <a:avLst>
                <a:gd name="adj1" fmla="val 3211959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17" name="원호 16"/>
            <p:cNvSpPr/>
            <p:nvPr/>
          </p:nvSpPr>
          <p:spPr bwMode="auto">
            <a:xfrm>
              <a:off x="5177864" y="1890877"/>
              <a:ext cx="698241" cy="504477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9176" name="직선 화살표 연결선 17"/>
            <p:cNvCxnSpPr>
              <a:cxnSpLocks noChangeShapeType="1"/>
              <a:endCxn id="23" idx="1"/>
            </p:cNvCxnSpPr>
            <p:nvPr/>
          </p:nvCxnSpPr>
          <p:spPr bwMode="auto">
            <a:xfrm flipV="1">
              <a:off x="5213051" y="2303846"/>
              <a:ext cx="372242" cy="18526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094" name="그룹 26"/>
          <p:cNvGrpSpPr>
            <a:grpSpLocks/>
          </p:cNvGrpSpPr>
          <p:nvPr/>
        </p:nvGrpSpPr>
        <p:grpSpPr bwMode="auto">
          <a:xfrm>
            <a:off x="3309938" y="5346700"/>
            <a:ext cx="431800" cy="504825"/>
            <a:chOff x="1403648" y="2060848"/>
            <a:chExt cx="432048" cy="504056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9" name="직선 연결선 28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70" name="직선 연결선 29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1500541" y="2224112"/>
              <a:ext cx="260500" cy="258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a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9095" name="그룹 31"/>
          <p:cNvGrpSpPr>
            <a:grpSpLocks/>
          </p:cNvGrpSpPr>
          <p:nvPr/>
        </p:nvGrpSpPr>
        <p:grpSpPr bwMode="auto">
          <a:xfrm>
            <a:off x="4030663" y="5341938"/>
            <a:ext cx="431800" cy="504825"/>
            <a:chOff x="1403648" y="2060848"/>
            <a:chExt cx="432048" cy="504056"/>
          </a:xfrm>
        </p:grpSpPr>
        <p:sp>
          <p:nvSpPr>
            <p:cNvPr id="33" name="직사각형 32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5" name="직선 연결선 33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66" name="직선 연결선 34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TextBox 35"/>
            <p:cNvSpPr txBox="1"/>
            <p:nvPr/>
          </p:nvSpPr>
          <p:spPr>
            <a:xfrm>
              <a:off x="1500541" y="2224111"/>
              <a:ext cx="227143" cy="2583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t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9096" name="그룹 36"/>
          <p:cNvGrpSpPr>
            <a:grpSpLocks/>
          </p:cNvGrpSpPr>
          <p:nvPr/>
        </p:nvGrpSpPr>
        <p:grpSpPr bwMode="auto">
          <a:xfrm>
            <a:off x="4775200" y="5353050"/>
            <a:ext cx="431800" cy="504825"/>
            <a:chOff x="1403648" y="2060848"/>
            <a:chExt cx="432048" cy="504056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1" name="직선 연결선 38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62" name="직선 연결선 39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Box 40"/>
            <p:cNvSpPr txBox="1"/>
            <p:nvPr/>
          </p:nvSpPr>
          <p:spPr>
            <a:xfrm>
              <a:off x="1500542" y="2224112"/>
              <a:ext cx="295445" cy="258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w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42" name="원호 41"/>
          <p:cNvSpPr/>
          <p:nvPr/>
        </p:nvSpPr>
        <p:spPr bwMode="auto">
          <a:xfrm>
            <a:off x="1855788" y="5141913"/>
            <a:ext cx="2401887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43" name="원호 42"/>
          <p:cNvSpPr/>
          <p:nvPr/>
        </p:nvSpPr>
        <p:spPr bwMode="auto">
          <a:xfrm>
            <a:off x="1920875" y="4979988"/>
            <a:ext cx="3121025" cy="647700"/>
          </a:xfrm>
          <a:prstGeom prst="arc">
            <a:avLst>
              <a:gd name="adj1" fmla="val 11169862"/>
              <a:gd name="adj2" fmla="val 236074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89099" name="직선 화살표 연결선 43"/>
          <p:cNvCxnSpPr>
            <a:cxnSpLocks noChangeShapeType="1"/>
            <a:endCxn id="33" idx="1"/>
          </p:cNvCxnSpPr>
          <p:nvPr/>
        </p:nvCxnSpPr>
        <p:spPr bwMode="auto">
          <a:xfrm flipV="1">
            <a:off x="3667125" y="5594350"/>
            <a:ext cx="363538" cy="1809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0" name="직선 화살표 연결선 44"/>
          <p:cNvCxnSpPr>
            <a:cxnSpLocks noChangeShapeType="1"/>
            <a:endCxn id="38" idx="1"/>
          </p:cNvCxnSpPr>
          <p:nvPr/>
        </p:nvCxnSpPr>
        <p:spPr bwMode="auto">
          <a:xfrm flipV="1">
            <a:off x="4340225" y="5605463"/>
            <a:ext cx="434975" cy="1793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1" name="직선 화살표 연결선 45"/>
          <p:cNvCxnSpPr>
            <a:cxnSpLocks noChangeShapeType="1"/>
            <a:endCxn id="50" idx="1"/>
          </p:cNvCxnSpPr>
          <p:nvPr/>
        </p:nvCxnSpPr>
        <p:spPr bwMode="auto">
          <a:xfrm flipV="1">
            <a:off x="5132388" y="5599113"/>
            <a:ext cx="363537" cy="18573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5495925" y="5346700"/>
            <a:ext cx="433388" cy="504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cxnSp>
        <p:nvCxnSpPr>
          <p:cNvPr id="89103" name="직선 연결선 50"/>
          <p:cNvCxnSpPr>
            <a:cxnSpLocks noChangeShapeType="1"/>
          </p:cNvCxnSpPr>
          <p:nvPr/>
        </p:nvCxnSpPr>
        <p:spPr bwMode="auto">
          <a:xfrm>
            <a:off x="5495925" y="5484813"/>
            <a:ext cx="4333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4" name="직선 연결선 51"/>
          <p:cNvCxnSpPr>
            <a:cxnSpLocks noChangeShapeType="1"/>
          </p:cNvCxnSpPr>
          <p:nvPr/>
        </p:nvCxnSpPr>
        <p:spPr bwMode="auto">
          <a:xfrm>
            <a:off x="5495925" y="5729288"/>
            <a:ext cx="4333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5592763" y="5510213"/>
            <a:ext cx="254000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e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72125" y="5597525"/>
            <a:ext cx="2698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54" name="원호 53"/>
          <p:cNvSpPr/>
          <p:nvPr/>
        </p:nvSpPr>
        <p:spPr bwMode="auto">
          <a:xfrm>
            <a:off x="1920875" y="5175250"/>
            <a:ext cx="1625600" cy="452438"/>
          </a:xfrm>
          <a:prstGeom prst="arc">
            <a:avLst>
              <a:gd name="adj1" fmla="val 11116811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89108" name="직선 화살표 연결선 54"/>
          <p:cNvCxnSpPr>
            <a:cxnSpLocks noChangeShapeType="1"/>
          </p:cNvCxnSpPr>
          <p:nvPr/>
        </p:nvCxnSpPr>
        <p:spPr bwMode="auto">
          <a:xfrm flipV="1">
            <a:off x="2835275" y="5605463"/>
            <a:ext cx="468313" cy="1889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109" name="타원 55"/>
          <p:cNvSpPr>
            <a:spLocks noChangeArrowheads="1"/>
          </p:cNvSpPr>
          <p:nvPr/>
        </p:nvSpPr>
        <p:spPr bwMode="auto">
          <a:xfrm rot="-894541">
            <a:off x="3990975" y="4672013"/>
            <a:ext cx="1103313" cy="366712"/>
          </a:xfrm>
          <a:prstGeom prst="ellipse">
            <a:avLst/>
          </a:prstGeom>
          <a:noFill/>
          <a:ln w="158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89110" name="직선 화살표 연결선 56"/>
          <p:cNvCxnSpPr>
            <a:cxnSpLocks noChangeShapeType="1"/>
          </p:cNvCxnSpPr>
          <p:nvPr/>
        </p:nvCxnSpPr>
        <p:spPr bwMode="auto">
          <a:xfrm flipH="1">
            <a:off x="5122863" y="4832350"/>
            <a:ext cx="609600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5867400" y="4689475"/>
            <a:ext cx="1979613" cy="287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회의 포인터 변경필요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50913" y="3238500"/>
            <a:ext cx="2030412" cy="341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union(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a,e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0" name="원호 59"/>
          <p:cNvSpPr/>
          <p:nvPr/>
        </p:nvSpPr>
        <p:spPr bwMode="auto">
          <a:xfrm>
            <a:off x="1957388" y="4748213"/>
            <a:ext cx="3784600" cy="1211262"/>
          </a:xfrm>
          <a:prstGeom prst="arc">
            <a:avLst>
              <a:gd name="adj1" fmla="val 11169862"/>
              <a:gd name="adj2" fmla="val 21478607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grpSp>
        <p:nvGrpSpPr>
          <p:cNvPr id="89114" name="그룹 1"/>
          <p:cNvGrpSpPr>
            <a:grpSpLocks/>
          </p:cNvGrpSpPr>
          <p:nvPr/>
        </p:nvGrpSpPr>
        <p:grpSpPr bwMode="auto">
          <a:xfrm>
            <a:off x="3516313" y="2646363"/>
            <a:ext cx="4786312" cy="1211262"/>
            <a:chOff x="3462306" y="211813"/>
            <a:chExt cx="4786313" cy="1211262"/>
          </a:xfrm>
        </p:grpSpPr>
        <p:grpSp>
          <p:nvGrpSpPr>
            <p:cNvPr id="89115" name="그룹 56"/>
            <p:cNvGrpSpPr>
              <a:grpSpLocks/>
            </p:cNvGrpSpPr>
            <p:nvPr/>
          </p:nvGrpSpPr>
          <p:grpSpPr bwMode="auto">
            <a:xfrm>
              <a:off x="3462306" y="211813"/>
              <a:ext cx="2854325" cy="1211262"/>
              <a:chOff x="1167704" y="1562473"/>
              <a:chExt cx="2854699" cy="1211750"/>
            </a:xfrm>
          </p:grpSpPr>
          <p:grpSp>
            <p:nvGrpSpPr>
              <p:cNvPr id="89132" name="그룹 11"/>
              <p:cNvGrpSpPr>
                <a:grpSpLocks/>
              </p:cNvGrpSpPr>
              <p:nvPr/>
            </p:nvGrpSpPr>
            <p:grpSpPr bwMode="auto">
              <a:xfrm>
                <a:off x="1403648" y="2060848"/>
                <a:ext cx="432048" cy="504056"/>
                <a:chOff x="1403648" y="2060848"/>
                <a:chExt cx="432048" cy="504056"/>
              </a:xfrm>
            </p:grpSpPr>
            <p:sp>
              <p:nvSpPr>
                <p:cNvPr id="81" name="직사각형 80"/>
                <p:cNvSpPr/>
                <p:nvPr/>
              </p:nvSpPr>
              <p:spPr bwMode="auto">
                <a:xfrm>
                  <a:off x="1404272" y="2061149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57" name="직선 연결선 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8" name="직선 연결선 7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1501123" y="2224727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b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3" name="그룹 12"/>
              <p:cNvGrpSpPr>
                <a:grpSpLocks/>
              </p:cNvGrpSpPr>
              <p:nvPr/>
            </p:nvGrpSpPr>
            <p:grpSpPr bwMode="auto">
              <a:xfrm>
                <a:off x="2123728" y="2056061"/>
                <a:ext cx="432048" cy="504056"/>
                <a:chOff x="1403648" y="2060848"/>
                <a:chExt cx="432048" cy="504056"/>
              </a:xfrm>
            </p:grpSpPr>
            <p:sp>
              <p:nvSpPr>
                <p:cNvPr id="77" name="직사각형 76"/>
                <p:cNvSpPr/>
                <p:nvPr/>
              </p:nvSpPr>
              <p:spPr bwMode="auto">
                <a:xfrm>
                  <a:off x="1403425" y="2061171"/>
                  <a:ext cx="431857" cy="50344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53" name="직선 연결선 1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4" name="직선 연결선 1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1500275" y="2224750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o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4" name="그룹 27"/>
              <p:cNvGrpSpPr>
                <a:grpSpLocks/>
              </p:cNvGrpSpPr>
              <p:nvPr/>
            </p:nvGrpSpPr>
            <p:grpSpPr bwMode="auto">
              <a:xfrm>
                <a:off x="3590355" y="2060848"/>
                <a:ext cx="432048" cy="504056"/>
                <a:chOff x="1403648" y="2060848"/>
                <a:chExt cx="432048" cy="504056"/>
              </a:xfrm>
            </p:grpSpPr>
            <p:sp>
              <p:nvSpPr>
                <p:cNvPr id="73" name="직사각형 72"/>
                <p:cNvSpPr/>
                <p:nvPr/>
              </p:nvSpPr>
              <p:spPr bwMode="auto">
                <a:xfrm>
                  <a:off x="1403840" y="2061149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49" name="직선 연결선 2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0" name="직선 연결선 30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1500690" y="2224727"/>
                  <a:ext cx="227043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t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5" name="그룹 32"/>
              <p:cNvGrpSpPr>
                <a:grpSpLocks/>
              </p:cNvGrpSpPr>
              <p:nvPr/>
            </p:nvGrpSpPr>
            <p:grpSpPr bwMode="auto">
              <a:xfrm>
                <a:off x="2868076" y="2067111"/>
                <a:ext cx="432048" cy="504056"/>
                <a:chOff x="1403648" y="2060848"/>
                <a:chExt cx="432048" cy="504056"/>
              </a:xfrm>
            </p:grpSpPr>
            <p:sp>
              <p:nvSpPr>
                <p:cNvPr id="69" name="직사각형 68"/>
                <p:cNvSpPr/>
                <p:nvPr/>
              </p:nvSpPr>
              <p:spPr bwMode="auto">
                <a:xfrm>
                  <a:off x="1403711" y="2061238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45" name="직선 연결선 3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46" name="직선 연결선 3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2" name="TextBox 71"/>
                <p:cNvSpPr txBox="1"/>
                <p:nvPr/>
              </p:nvSpPr>
              <p:spPr>
                <a:xfrm>
                  <a:off x="1500562" y="2224816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a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61" name="원호 60"/>
              <p:cNvSpPr/>
              <p:nvPr/>
            </p:nvSpPr>
            <p:spPr bwMode="auto">
              <a:xfrm>
                <a:off x="1167704" y="1813399"/>
                <a:ext cx="484251" cy="355743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2" name="원호 61"/>
              <p:cNvSpPr/>
              <p:nvPr/>
            </p:nvSpPr>
            <p:spPr bwMode="auto">
              <a:xfrm>
                <a:off x="1651955" y="1856278"/>
                <a:ext cx="698592" cy="503441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3" name="원호 62"/>
              <p:cNvSpPr/>
              <p:nvPr/>
            </p:nvSpPr>
            <p:spPr bwMode="auto">
              <a:xfrm>
                <a:off x="1604323" y="1740345"/>
                <a:ext cx="1532139" cy="505028"/>
              </a:xfrm>
              <a:prstGeom prst="arc">
                <a:avLst>
                  <a:gd name="adj1" fmla="val 11169862"/>
                  <a:gd name="adj2" fmla="val 486674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4" name="원호 63"/>
              <p:cNvSpPr/>
              <p:nvPr/>
            </p:nvSpPr>
            <p:spPr bwMode="auto">
              <a:xfrm>
                <a:off x="1604323" y="1562473"/>
                <a:ext cx="2232318" cy="1211750"/>
              </a:xfrm>
              <a:prstGeom prst="arc">
                <a:avLst>
                  <a:gd name="adj1" fmla="val 11169862"/>
                  <a:gd name="adj2" fmla="val 21478607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9140" name="직선 화살표 연결선 44"/>
              <p:cNvCxnSpPr>
                <a:cxnSpLocks noChangeShapeType="1"/>
                <a:endCxn id="77" idx="1"/>
              </p:cNvCxnSpPr>
              <p:nvPr/>
            </p:nvCxnSpPr>
            <p:spPr bwMode="auto">
              <a:xfrm flipV="1">
                <a:off x="1761534" y="2308089"/>
                <a:ext cx="362194" cy="181022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41" name="직선 화살표 연결선 45"/>
              <p:cNvCxnSpPr>
                <a:cxnSpLocks noChangeShapeType="1"/>
                <a:endCxn id="69" idx="1"/>
              </p:cNvCxnSpPr>
              <p:nvPr/>
            </p:nvCxnSpPr>
            <p:spPr bwMode="auto">
              <a:xfrm flipV="1">
                <a:off x="2433767" y="2319139"/>
                <a:ext cx="434309" cy="17881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42" name="직선 화살표 연결선 46"/>
              <p:cNvCxnSpPr>
                <a:cxnSpLocks noChangeShapeType="1"/>
                <a:endCxn id="73" idx="1"/>
              </p:cNvCxnSpPr>
              <p:nvPr/>
            </p:nvCxnSpPr>
            <p:spPr bwMode="auto">
              <a:xfrm flipV="1">
                <a:off x="3225962" y="2312876"/>
                <a:ext cx="364393" cy="185078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TextBox 67"/>
              <p:cNvSpPr txBox="1"/>
              <p:nvPr/>
            </p:nvSpPr>
            <p:spPr>
              <a:xfrm>
                <a:off x="3692161" y="2318427"/>
                <a:ext cx="268322" cy="36844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9116" name="그룹 58"/>
            <p:cNvGrpSpPr>
              <a:grpSpLocks/>
            </p:cNvGrpSpPr>
            <p:nvPr/>
          </p:nvGrpSpPr>
          <p:grpSpPr bwMode="auto">
            <a:xfrm>
              <a:off x="6830981" y="434063"/>
              <a:ext cx="1417638" cy="890587"/>
              <a:chOff x="1115616" y="1506758"/>
              <a:chExt cx="1418699" cy="890308"/>
            </a:xfrm>
          </p:grpSpPr>
          <p:grpSp>
            <p:nvGrpSpPr>
              <p:cNvPr id="89117" name="그룹 57"/>
              <p:cNvGrpSpPr>
                <a:grpSpLocks/>
              </p:cNvGrpSpPr>
              <p:nvPr/>
            </p:nvGrpSpPr>
            <p:grpSpPr bwMode="auto">
              <a:xfrm>
                <a:off x="1115616" y="1506758"/>
                <a:ext cx="1418699" cy="769407"/>
                <a:chOff x="4598642" y="1789347"/>
                <a:chExt cx="1418699" cy="769407"/>
              </a:xfrm>
            </p:grpSpPr>
            <p:grpSp>
              <p:nvGrpSpPr>
                <p:cNvPr id="89119" name="그룹 17"/>
                <p:cNvGrpSpPr>
                  <a:grpSpLocks/>
                </p:cNvGrpSpPr>
                <p:nvPr/>
              </p:nvGrpSpPr>
              <p:grpSpPr bwMode="auto">
                <a:xfrm>
                  <a:off x="5585293" y="2051818"/>
                  <a:ext cx="432048" cy="504056"/>
                  <a:chOff x="1403648" y="2060848"/>
                  <a:chExt cx="432048" cy="504056"/>
                </a:xfrm>
              </p:grpSpPr>
              <p:sp>
                <p:nvSpPr>
                  <p:cNvPr id="97" name="직사각형 96"/>
                  <p:cNvSpPr/>
                  <p:nvPr/>
                </p:nvSpPr>
                <p:spPr bwMode="auto">
                  <a:xfrm>
                    <a:off x="1403573" y="2060232"/>
                    <a:ext cx="432123" cy="50466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 cap="flat" cmpd="sng" algn="ctr">
                    <a:solidFill>
                      <a:srgbClr val="3E020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/>
                  <a:lstStyle/>
                  <a:p>
                    <a:pPr algn="ctr"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endParaRPr lang="ko-KR" altLang="en-US" sz="1200" dirty="0"/>
                  </a:p>
                </p:txBody>
              </p:sp>
              <p:cxnSp>
                <p:nvCxnSpPr>
                  <p:cNvPr id="89129" name="직선 연결선 19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199091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9130" name="직선 연결선 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442656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500483" y="2223694"/>
                    <a:ext cx="260545" cy="25868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2">
                          <a:lumMod val="75000"/>
                        </a:schemeClr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1200" dirty="0">
                        <a:solidFill>
                          <a:srgbClr val="3E020C"/>
                        </a:solidFill>
                        <a:latin typeface="Times New Roman" pitchFamily="18" charset="0"/>
                      </a:rPr>
                      <a:t>e</a:t>
                    </a:r>
                    <a:endParaRPr lang="ko-KR" altLang="en-US" sz="1200" dirty="0">
                      <a:solidFill>
                        <a:srgbClr val="3E020C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9120" name="그룹 22"/>
                <p:cNvGrpSpPr>
                  <a:grpSpLocks/>
                </p:cNvGrpSpPr>
                <p:nvPr/>
              </p:nvGrpSpPr>
              <p:grpSpPr bwMode="auto">
                <a:xfrm>
                  <a:off x="4884300" y="2054698"/>
                  <a:ext cx="432048" cy="504056"/>
                  <a:chOff x="1403648" y="2060848"/>
                  <a:chExt cx="432048" cy="504056"/>
                </a:xfrm>
              </p:grpSpPr>
              <p:sp>
                <p:nvSpPr>
                  <p:cNvPr id="93" name="직사각형 92"/>
                  <p:cNvSpPr/>
                  <p:nvPr/>
                </p:nvSpPr>
                <p:spPr bwMode="auto">
                  <a:xfrm>
                    <a:off x="1403955" y="2060526"/>
                    <a:ext cx="432123" cy="50466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 cap="flat" cmpd="sng" algn="ctr">
                    <a:solidFill>
                      <a:srgbClr val="3E020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/>
                  <a:lstStyle/>
                  <a:p>
                    <a:pPr algn="ctr"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endParaRPr lang="ko-KR" altLang="en-US" sz="1200" dirty="0"/>
                  </a:p>
                </p:txBody>
              </p:sp>
              <p:cxnSp>
                <p:nvCxnSpPr>
                  <p:cNvPr id="89125" name="직선 연결선 2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199091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9126" name="직선 연결선 2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442656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500865" y="2223988"/>
                    <a:ext cx="295496" cy="25868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2">
                          <a:lumMod val="75000"/>
                        </a:schemeClr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1200" dirty="0">
                        <a:solidFill>
                          <a:srgbClr val="3E020C"/>
                        </a:solidFill>
                        <a:latin typeface="Times New Roman" pitchFamily="18" charset="0"/>
                      </a:rPr>
                      <a:t>w</a:t>
                    </a:r>
                    <a:endParaRPr lang="ko-KR" altLang="en-US" sz="1200" dirty="0">
                      <a:solidFill>
                        <a:srgbClr val="3E020C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90" name="원호 89"/>
                <p:cNvSpPr/>
                <p:nvPr/>
              </p:nvSpPr>
              <p:spPr bwMode="auto">
                <a:xfrm>
                  <a:off x="4598643" y="1789347"/>
                  <a:ext cx="484549" cy="353901"/>
                </a:xfrm>
                <a:prstGeom prst="arc">
                  <a:avLst>
                    <a:gd name="adj1" fmla="val 3211959"/>
                    <a:gd name="adj2" fmla="val 0"/>
                  </a:avLst>
                </a:prstGeom>
                <a:noFill/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anchor="ctr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/>
                </a:p>
              </p:txBody>
            </p:sp>
            <p:sp>
              <p:nvSpPr>
                <p:cNvPr id="91" name="원호 90"/>
                <p:cNvSpPr/>
                <p:nvPr/>
              </p:nvSpPr>
              <p:spPr bwMode="auto">
                <a:xfrm>
                  <a:off x="5178514" y="1890915"/>
                  <a:ext cx="697435" cy="504667"/>
                </a:xfrm>
                <a:prstGeom prst="arc">
                  <a:avLst>
                    <a:gd name="adj1" fmla="val 11523825"/>
                    <a:gd name="adj2" fmla="val 0"/>
                  </a:avLst>
                </a:prstGeom>
                <a:noFill/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/>
                </a:p>
              </p:txBody>
            </p:sp>
            <p:cxnSp>
              <p:nvCxnSpPr>
                <p:cNvPr id="89123" name="직선 화살표 연결선 47"/>
                <p:cNvCxnSpPr>
                  <a:cxnSpLocks noChangeShapeType="1"/>
                  <a:endCxn id="97" idx="1"/>
                </p:cNvCxnSpPr>
                <p:nvPr/>
              </p:nvCxnSpPr>
              <p:spPr bwMode="auto">
                <a:xfrm flipV="1">
                  <a:off x="5213051" y="2303846"/>
                  <a:ext cx="372242" cy="18526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2199102" y="2027295"/>
                <a:ext cx="268488" cy="3697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35BE59-7B09-4006-8BB7-CC8B8BB076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88" y="1268413"/>
            <a:ext cx="8281987" cy="392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원소가 있을 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개선된 방법으로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수행하는데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log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step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소요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(proof)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합쳐져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되었을 때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새로 만들어진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|B| </a:t>
            </a:r>
            <a:r>
              <a:rPr lang="en-US" altLang="ko-KR" sz="1800" dirty="0">
                <a:solidFill>
                  <a:srgbClr val="3E020C"/>
                </a:solidFill>
                <a:latin typeface="맑은 고딕"/>
                <a:ea typeface="맑은 고딕"/>
              </a:rPr>
              <a:t>≥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2|A|,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여기서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|A|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는 리스트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크기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따라서 어떠한 원소도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번 보다 더 많이 이동할 수 없다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한 원소에 대해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따라서 총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아래쪽 화살표 72"/>
          <p:cNvSpPr/>
          <p:nvPr/>
        </p:nvSpPr>
        <p:spPr bwMode="auto">
          <a:xfrm>
            <a:off x="1222375" y="2940050"/>
            <a:ext cx="227013" cy="13954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1139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A232C9-5860-4C59-A78B-0EEC40C390D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752600" y="2867025"/>
            <a:ext cx="144463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타원 4"/>
          <p:cNvSpPr/>
          <p:nvPr/>
        </p:nvSpPr>
        <p:spPr bwMode="auto">
          <a:xfrm>
            <a:off x="2012950" y="28670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" name="타원 5"/>
          <p:cNvSpPr/>
          <p:nvPr/>
        </p:nvSpPr>
        <p:spPr bwMode="auto">
          <a:xfrm>
            <a:off x="2290763" y="287337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/>
          <p:cNvSpPr/>
          <p:nvPr/>
        </p:nvSpPr>
        <p:spPr bwMode="auto">
          <a:xfrm>
            <a:off x="3778250" y="2867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 bwMode="auto">
          <a:xfrm>
            <a:off x="3201988" y="2871788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" name="타원 11"/>
          <p:cNvSpPr/>
          <p:nvPr/>
        </p:nvSpPr>
        <p:spPr bwMode="auto">
          <a:xfrm>
            <a:off x="3481388" y="28702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 bwMode="auto">
          <a:xfrm>
            <a:off x="2600325" y="28717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/>
          <p:cNvSpPr/>
          <p:nvPr/>
        </p:nvSpPr>
        <p:spPr bwMode="auto">
          <a:xfrm>
            <a:off x="2889250" y="28702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1747838" y="3295650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2006600" y="329565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2286000" y="32940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3773488" y="328612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21" name="타원 20"/>
          <p:cNvSpPr/>
          <p:nvPr/>
        </p:nvSpPr>
        <p:spPr bwMode="auto">
          <a:xfrm>
            <a:off x="3197225" y="32908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3475038" y="32893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타원 22"/>
          <p:cNvSpPr/>
          <p:nvPr/>
        </p:nvSpPr>
        <p:spPr bwMode="auto">
          <a:xfrm>
            <a:off x="2595563" y="329247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타원 23"/>
          <p:cNvSpPr/>
          <p:nvPr/>
        </p:nvSpPr>
        <p:spPr bwMode="auto">
          <a:xfrm>
            <a:off x="2884488" y="32908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56" name="직선 연결선 25"/>
          <p:cNvCxnSpPr>
            <a:cxnSpLocks noChangeShapeType="1"/>
            <a:stCxn id="17" idx="6"/>
            <a:endCxn id="18" idx="2"/>
          </p:cNvCxnSpPr>
          <p:nvPr/>
        </p:nvCxnSpPr>
        <p:spPr bwMode="auto">
          <a:xfrm flipV="1">
            <a:off x="1890713" y="3367088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7" name="직선 연결선 28"/>
          <p:cNvCxnSpPr>
            <a:cxnSpLocks noChangeShapeType="1"/>
            <a:stCxn id="19" idx="6"/>
            <a:endCxn id="23" idx="2"/>
          </p:cNvCxnSpPr>
          <p:nvPr/>
        </p:nvCxnSpPr>
        <p:spPr bwMode="auto">
          <a:xfrm flipV="1">
            <a:off x="2428875" y="3363913"/>
            <a:ext cx="166688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8" name="직선 연결선 30"/>
          <p:cNvCxnSpPr>
            <a:cxnSpLocks noChangeShapeType="1"/>
            <a:stCxn id="24" idx="6"/>
            <a:endCxn id="21" idx="2"/>
          </p:cNvCxnSpPr>
          <p:nvPr/>
        </p:nvCxnSpPr>
        <p:spPr bwMode="auto">
          <a:xfrm>
            <a:off x="3027363" y="3362325"/>
            <a:ext cx="16986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9" name="직선 연결선 32"/>
          <p:cNvCxnSpPr>
            <a:cxnSpLocks noChangeShapeType="1"/>
            <a:stCxn id="22" idx="6"/>
            <a:endCxn id="20" idx="2"/>
          </p:cNvCxnSpPr>
          <p:nvPr/>
        </p:nvCxnSpPr>
        <p:spPr bwMode="auto">
          <a:xfrm flipV="1">
            <a:off x="3619500" y="3359150"/>
            <a:ext cx="153988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타원 33"/>
          <p:cNvSpPr/>
          <p:nvPr/>
        </p:nvSpPr>
        <p:spPr bwMode="auto">
          <a:xfrm>
            <a:off x="1752600" y="3736975"/>
            <a:ext cx="144463" cy="142875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2012950" y="3735388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2290763" y="37338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7" name="타원 36"/>
          <p:cNvSpPr/>
          <p:nvPr/>
        </p:nvSpPr>
        <p:spPr bwMode="auto">
          <a:xfrm>
            <a:off x="3778250" y="37274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8" name="타원 37"/>
          <p:cNvSpPr/>
          <p:nvPr/>
        </p:nvSpPr>
        <p:spPr bwMode="auto">
          <a:xfrm>
            <a:off x="3201988" y="37322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9" name="타원 38"/>
          <p:cNvSpPr/>
          <p:nvPr/>
        </p:nvSpPr>
        <p:spPr bwMode="auto">
          <a:xfrm>
            <a:off x="3481388" y="37306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40" name="타원 39"/>
          <p:cNvSpPr/>
          <p:nvPr/>
        </p:nvSpPr>
        <p:spPr bwMode="auto">
          <a:xfrm>
            <a:off x="2600325" y="37322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 bwMode="auto">
          <a:xfrm>
            <a:off x="2889250" y="37306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68" name="직선 연결선 41"/>
          <p:cNvCxnSpPr>
            <a:cxnSpLocks noChangeShapeType="1"/>
            <a:stCxn id="34" idx="6"/>
            <a:endCxn id="35" idx="2"/>
          </p:cNvCxnSpPr>
          <p:nvPr/>
        </p:nvCxnSpPr>
        <p:spPr bwMode="auto">
          <a:xfrm flipV="1">
            <a:off x="1897063" y="3808413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69" name="직선 연결선 42"/>
          <p:cNvCxnSpPr>
            <a:cxnSpLocks noChangeShapeType="1"/>
            <a:stCxn id="36" idx="6"/>
            <a:endCxn id="40" idx="2"/>
          </p:cNvCxnSpPr>
          <p:nvPr/>
        </p:nvCxnSpPr>
        <p:spPr bwMode="auto">
          <a:xfrm flipV="1">
            <a:off x="2435225" y="3805238"/>
            <a:ext cx="165100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0" name="직선 연결선 43"/>
          <p:cNvCxnSpPr>
            <a:cxnSpLocks noChangeShapeType="1"/>
            <a:stCxn id="41" idx="6"/>
            <a:endCxn id="38" idx="2"/>
          </p:cNvCxnSpPr>
          <p:nvPr/>
        </p:nvCxnSpPr>
        <p:spPr bwMode="auto">
          <a:xfrm>
            <a:off x="3033713" y="3803650"/>
            <a:ext cx="16827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1" name="직선 연결선 44"/>
          <p:cNvCxnSpPr>
            <a:cxnSpLocks noChangeShapeType="1"/>
            <a:stCxn id="39" idx="6"/>
            <a:endCxn id="37" idx="2"/>
          </p:cNvCxnSpPr>
          <p:nvPr/>
        </p:nvCxnSpPr>
        <p:spPr bwMode="auto">
          <a:xfrm flipV="1">
            <a:off x="3624263" y="3798888"/>
            <a:ext cx="153987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2" name="직선 연결선 45"/>
          <p:cNvCxnSpPr>
            <a:cxnSpLocks noChangeShapeType="1"/>
            <a:stCxn id="35" idx="6"/>
            <a:endCxn id="36" idx="2"/>
          </p:cNvCxnSpPr>
          <p:nvPr/>
        </p:nvCxnSpPr>
        <p:spPr bwMode="auto">
          <a:xfrm flipV="1">
            <a:off x="2155825" y="3806825"/>
            <a:ext cx="134938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3" name="직선 연결선 48"/>
          <p:cNvCxnSpPr>
            <a:cxnSpLocks noChangeShapeType="1"/>
            <a:stCxn id="38" idx="6"/>
            <a:endCxn id="39" idx="2"/>
          </p:cNvCxnSpPr>
          <p:nvPr/>
        </p:nvCxnSpPr>
        <p:spPr bwMode="auto">
          <a:xfrm flipV="1">
            <a:off x="3346450" y="3802063"/>
            <a:ext cx="134938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/>
          <p:cNvSpPr/>
          <p:nvPr/>
        </p:nvSpPr>
        <p:spPr bwMode="auto">
          <a:xfrm>
            <a:off x="1747838" y="4095750"/>
            <a:ext cx="144462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 bwMode="auto">
          <a:xfrm>
            <a:off x="2008188" y="40957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2" name="타원 51"/>
          <p:cNvSpPr/>
          <p:nvPr/>
        </p:nvSpPr>
        <p:spPr bwMode="auto">
          <a:xfrm>
            <a:off x="2286000" y="409416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3" name="타원 52"/>
          <p:cNvSpPr/>
          <p:nvPr/>
        </p:nvSpPr>
        <p:spPr bwMode="auto">
          <a:xfrm>
            <a:off x="3775075" y="4087813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 bwMode="auto">
          <a:xfrm>
            <a:off x="3198813" y="40925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55" name="타원 54"/>
          <p:cNvSpPr/>
          <p:nvPr/>
        </p:nvSpPr>
        <p:spPr bwMode="auto">
          <a:xfrm>
            <a:off x="3476625" y="4090988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 bwMode="auto">
          <a:xfrm>
            <a:off x="2597150" y="4092575"/>
            <a:ext cx="142875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7" name="타원 56"/>
          <p:cNvSpPr/>
          <p:nvPr/>
        </p:nvSpPr>
        <p:spPr bwMode="auto">
          <a:xfrm>
            <a:off x="2884488" y="40909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82" name="직선 연결선 57"/>
          <p:cNvCxnSpPr>
            <a:cxnSpLocks noChangeShapeType="1"/>
            <a:stCxn id="50" idx="6"/>
            <a:endCxn id="51" idx="2"/>
          </p:cNvCxnSpPr>
          <p:nvPr/>
        </p:nvCxnSpPr>
        <p:spPr bwMode="auto">
          <a:xfrm flipV="1">
            <a:off x="1892300" y="4168775"/>
            <a:ext cx="1158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3" name="직선 연결선 58"/>
          <p:cNvCxnSpPr>
            <a:cxnSpLocks noChangeShapeType="1"/>
            <a:stCxn id="52" idx="6"/>
            <a:endCxn id="56" idx="2"/>
          </p:cNvCxnSpPr>
          <p:nvPr/>
        </p:nvCxnSpPr>
        <p:spPr bwMode="auto">
          <a:xfrm flipV="1">
            <a:off x="2430463" y="4164013"/>
            <a:ext cx="166687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4" name="직선 연결선 59"/>
          <p:cNvCxnSpPr>
            <a:cxnSpLocks noChangeShapeType="1"/>
            <a:stCxn id="57" idx="6"/>
            <a:endCxn id="54" idx="2"/>
          </p:cNvCxnSpPr>
          <p:nvPr/>
        </p:nvCxnSpPr>
        <p:spPr bwMode="auto">
          <a:xfrm>
            <a:off x="3028950" y="4162425"/>
            <a:ext cx="169863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5" name="직선 연결선 60"/>
          <p:cNvCxnSpPr>
            <a:cxnSpLocks noChangeShapeType="1"/>
            <a:stCxn id="55" idx="6"/>
            <a:endCxn id="53" idx="2"/>
          </p:cNvCxnSpPr>
          <p:nvPr/>
        </p:nvCxnSpPr>
        <p:spPr bwMode="auto">
          <a:xfrm flipV="1">
            <a:off x="3621088" y="4159250"/>
            <a:ext cx="153987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6" name="직선 연결선 62"/>
          <p:cNvCxnSpPr>
            <a:cxnSpLocks noChangeShapeType="1"/>
            <a:stCxn id="54" idx="6"/>
            <a:endCxn id="55" idx="2"/>
          </p:cNvCxnSpPr>
          <p:nvPr/>
        </p:nvCxnSpPr>
        <p:spPr bwMode="auto">
          <a:xfrm flipV="1">
            <a:off x="3341688" y="4162425"/>
            <a:ext cx="134937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7" name="직선 연결선 63"/>
          <p:cNvCxnSpPr>
            <a:cxnSpLocks noChangeShapeType="1"/>
            <a:stCxn id="56" idx="6"/>
            <a:endCxn id="57" idx="2"/>
          </p:cNvCxnSpPr>
          <p:nvPr/>
        </p:nvCxnSpPr>
        <p:spPr bwMode="auto">
          <a:xfrm flipV="1">
            <a:off x="2740025" y="4162425"/>
            <a:ext cx="144463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8" name="직선 연결선 65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2152650" y="4165600"/>
            <a:ext cx="1333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9" name="직선 연결선 68"/>
          <p:cNvCxnSpPr>
            <a:cxnSpLocks noChangeShapeType="1"/>
          </p:cNvCxnSpPr>
          <p:nvPr/>
        </p:nvCxnSpPr>
        <p:spPr bwMode="auto">
          <a:xfrm>
            <a:off x="1704975" y="2593975"/>
            <a:ext cx="0" cy="1784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Box 70"/>
          <p:cNvSpPr txBox="1"/>
          <p:nvPr/>
        </p:nvSpPr>
        <p:spPr>
          <a:xfrm>
            <a:off x="1038225" y="2492375"/>
            <a:ext cx="515938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step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23988" y="2867025"/>
            <a:ext cx="261937" cy="1476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6175" y="5541963"/>
            <a:ext cx="3859213" cy="3143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번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원소는 최대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포인터가 바뀐다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3050" y="3232150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union(1,2)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4000" y="3670300"/>
            <a:ext cx="104616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0825" y="4033838"/>
            <a:ext cx="1047750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union(1,5)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5613" y="1157288"/>
            <a:ext cx="8326437" cy="957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8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데이터가 있을 때 하나의 특정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소속을 최대로 바꾸는 경우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크기가 동일한 집합의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경우는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앞집합을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뒤집합에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결합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76713" y="3221038"/>
            <a:ext cx="29781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union(3,4), union(5,6), union(7,8)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1950" y="3638550"/>
            <a:ext cx="104616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union(5,7)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91199" name="직선 연결선 25"/>
          <p:cNvCxnSpPr>
            <a:cxnSpLocks noChangeShapeType="1"/>
          </p:cNvCxnSpPr>
          <p:nvPr/>
        </p:nvCxnSpPr>
        <p:spPr bwMode="auto">
          <a:xfrm>
            <a:off x="1995488" y="317500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0" name="직선 연결선 25"/>
          <p:cNvCxnSpPr>
            <a:cxnSpLocks noChangeShapeType="1"/>
          </p:cNvCxnSpPr>
          <p:nvPr/>
        </p:nvCxnSpPr>
        <p:spPr bwMode="auto">
          <a:xfrm>
            <a:off x="2490788" y="3186113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1" name="직선 연결선 25"/>
          <p:cNvCxnSpPr>
            <a:cxnSpLocks noChangeShapeType="1"/>
          </p:cNvCxnSpPr>
          <p:nvPr/>
        </p:nvCxnSpPr>
        <p:spPr bwMode="auto">
          <a:xfrm>
            <a:off x="3074988" y="3171825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2" name="직선 연결선 25"/>
          <p:cNvCxnSpPr>
            <a:cxnSpLocks noChangeShapeType="1"/>
          </p:cNvCxnSpPr>
          <p:nvPr/>
        </p:nvCxnSpPr>
        <p:spPr bwMode="auto">
          <a:xfrm>
            <a:off x="3657600" y="3155950"/>
            <a:ext cx="115888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3" name="직선 연결선 25"/>
          <p:cNvCxnSpPr>
            <a:cxnSpLocks noChangeShapeType="1"/>
          </p:cNvCxnSpPr>
          <p:nvPr/>
        </p:nvCxnSpPr>
        <p:spPr bwMode="auto">
          <a:xfrm>
            <a:off x="2547938" y="3579813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4" name="직선 연결선 25"/>
          <p:cNvCxnSpPr>
            <a:cxnSpLocks noChangeShapeType="1"/>
          </p:cNvCxnSpPr>
          <p:nvPr/>
        </p:nvCxnSpPr>
        <p:spPr bwMode="auto">
          <a:xfrm>
            <a:off x="3721100" y="3579813"/>
            <a:ext cx="115888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5" name="직선 연결선 25"/>
          <p:cNvCxnSpPr>
            <a:cxnSpLocks noChangeShapeType="1"/>
          </p:cNvCxnSpPr>
          <p:nvPr/>
        </p:nvCxnSpPr>
        <p:spPr bwMode="auto">
          <a:xfrm>
            <a:off x="3732213" y="396240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1206" name="그룹 14"/>
          <p:cNvGrpSpPr>
            <a:grpSpLocks/>
          </p:cNvGrpSpPr>
          <p:nvPr/>
        </p:nvGrpSpPr>
        <p:grpSpPr bwMode="auto">
          <a:xfrm>
            <a:off x="1865313" y="4594225"/>
            <a:ext cx="1544637" cy="381000"/>
            <a:chOff x="5868144" y="1507882"/>
            <a:chExt cx="1544761" cy="381000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5868144" y="1507882"/>
              <a:ext cx="1544761" cy="381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ko-KR" altLang="en-US" sz="1200" dirty="0"/>
            </a:p>
          </p:txBody>
        </p:sp>
        <p:cxnSp>
          <p:nvCxnSpPr>
            <p:cNvPr id="91210" name="직선 연결선 25"/>
            <p:cNvCxnSpPr>
              <a:cxnSpLocks noChangeShapeType="1"/>
            </p:cNvCxnSpPr>
            <p:nvPr/>
          </p:nvCxnSpPr>
          <p:spPr bwMode="auto">
            <a:xfrm>
              <a:off x="6084168" y="1615834"/>
              <a:ext cx="115887" cy="11906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6228535" y="1598370"/>
              <a:ext cx="1184370" cy="2762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buClr>
                  <a:schemeClr val="tx2">
                    <a:lumMod val="75000"/>
                  </a:schemeClr>
                </a:buClr>
                <a:defRPr/>
              </a:pPr>
              <a:r>
                <a:rPr lang="ko-KR" altLang="en-US" sz="1200">
                  <a:solidFill>
                    <a:srgbClr val="3E020C"/>
                  </a:solidFill>
                  <a:latin typeface="Times New Roman" pitchFamily="18" charset="0"/>
                </a:rPr>
                <a:t>집합의 첫 원소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5088" y="2873375"/>
            <a:ext cx="1031875" cy="14255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8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아래쪽 화살표 72"/>
          <p:cNvSpPr/>
          <p:nvPr/>
        </p:nvSpPr>
        <p:spPr bwMode="auto">
          <a:xfrm>
            <a:off x="2446338" y="2943225"/>
            <a:ext cx="228600" cy="21844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2163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3D3E96-5153-4A70-BA4C-AA128364B93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2976563" y="2870200"/>
            <a:ext cx="144462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타원 4"/>
          <p:cNvSpPr/>
          <p:nvPr/>
        </p:nvSpPr>
        <p:spPr bwMode="auto">
          <a:xfrm>
            <a:off x="3236913" y="28702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" name="타원 5"/>
          <p:cNvSpPr/>
          <p:nvPr/>
        </p:nvSpPr>
        <p:spPr bwMode="auto">
          <a:xfrm>
            <a:off x="3514725" y="28765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/>
          <p:cNvSpPr/>
          <p:nvPr/>
        </p:nvSpPr>
        <p:spPr bwMode="auto">
          <a:xfrm>
            <a:off x="5002213" y="28702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 bwMode="auto">
          <a:xfrm>
            <a:off x="4425950" y="2874963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" name="타원 11"/>
          <p:cNvSpPr/>
          <p:nvPr/>
        </p:nvSpPr>
        <p:spPr bwMode="auto">
          <a:xfrm>
            <a:off x="4705350" y="28733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 bwMode="auto">
          <a:xfrm>
            <a:off x="3824288" y="28749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/>
          <p:cNvSpPr/>
          <p:nvPr/>
        </p:nvSpPr>
        <p:spPr bwMode="auto">
          <a:xfrm>
            <a:off x="4113213" y="287337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2971800" y="3298825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3230563" y="329882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3509963" y="32972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4997450" y="32893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21" name="타원 20"/>
          <p:cNvSpPr/>
          <p:nvPr/>
        </p:nvSpPr>
        <p:spPr bwMode="auto">
          <a:xfrm>
            <a:off x="4421188" y="32940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4699000" y="32924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타원 22"/>
          <p:cNvSpPr/>
          <p:nvPr/>
        </p:nvSpPr>
        <p:spPr bwMode="auto">
          <a:xfrm>
            <a:off x="3819525" y="329565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타원 23"/>
          <p:cNvSpPr/>
          <p:nvPr/>
        </p:nvSpPr>
        <p:spPr bwMode="auto">
          <a:xfrm>
            <a:off x="4108450" y="32940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2180" name="직선 연결선 25"/>
          <p:cNvCxnSpPr>
            <a:cxnSpLocks noChangeShapeType="1"/>
            <a:stCxn id="17" idx="6"/>
            <a:endCxn id="18" idx="2"/>
          </p:cNvCxnSpPr>
          <p:nvPr/>
        </p:nvCxnSpPr>
        <p:spPr bwMode="auto">
          <a:xfrm flipV="1">
            <a:off x="3114675" y="3370263"/>
            <a:ext cx="1158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81" name="직선 연결선 68"/>
          <p:cNvCxnSpPr>
            <a:cxnSpLocks noChangeShapeType="1"/>
          </p:cNvCxnSpPr>
          <p:nvPr/>
        </p:nvCxnSpPr>
        <p:spPr bwMode="auto">
          <a:xfrm>
            <a:off x="2909888" y="2708275"/>
            <a:ext cx="0" cy="25161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Box 70"/>
          <p:cNvSpPr txBox="1"/>
          <p:nvPr/>
        </p:nvSpPr>
        <p:spPr>
          <a:xfrm>
            <a:off x="2262188" y="2495550"/>
            <a:ext cx="515937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step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47950" y="2870200"/>
            <a:ext cx="261938" cy="2289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9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7013" y="3235325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union(1,2)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77963" y="3673475"/>
            <a:ext cx="1046162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74788" y="4037013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union(1,4)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213" y="912813"/>
            <a:ext cx="7470775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union(1,2), union(1,3), union(1,4), … , union(1,8)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번 원소는 단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회의 포인터 변경 발생</a:t>
            </a:r>
          </a:p>
        </p:txBody>
      </p:sp>
      <p:cxnSp>
        <p:nvCxnSpPr>
          <p:cNvPr id="92188" name="직선 연결선 25"/>
          <p:cNvCxnSpPr>
            <a:cxnSpLocks noChangeShapeType="1"/>
          </p:cNvCxnSpPr>
          <p:nvPr/>
        </p:nvCxnSpPr>
        <p:spPr bwMode="auto">
          <a:xfrm>
            <a:off x="3219450" y="3178175"/>
            <a:ext cx="115888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직사각형 77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  <p:sp>
        <p:nvSpPr>
          <p:cNvPr id="79" name="타원 78"/>
          <p:cNvSpPr/>
          <p:nvPr/>
        </p:nvSpPr>
        <p:spPr bwMode="auto">
          <a:xfrm>
            <a:off x="3262313" y="3779838"/>
            <a:ext cx="142875" cy="144462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0" name="타원 79"/>
          <p:cNvSpPr/>
          <p:nvPr/>
        </p:nvSpPr>
        <p:spPr bwMode="auto">
          <a:xfrm>
            <a:off x="3521075" y="3779838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192" name="직선 연결선 25"/>
          <p:cNvCxnSpPr>
            <a:cxnSpLocks noChangeShapeType="1"/>
            <a:stCxn id="79" idx="6"/>
            <a:endCxn id="80" idx="2"/>
          </p:cNvCxnSpPr>
          <p:nvPr/>
        </p:nvCxnSpPr>
        <p:spPr bwMode="auto">
          <a:xfrm flipV="1">
            <a:off x="3405188" y="3851275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93" name="직선 연결선 25"/>
          <p:cNvCxnSpPr>
            <a:cxnSpLocks noChangeShapeType="1"/>
          </p:cNvCxnSpPr>
          <p:nvPr/>
        </p:nvCxnSpPr>
        <p:spPr bwMode="auto">
          <a:xfrm>
            <a:off x="3509963" y="3659188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타원 82"/>
          <p:cNvSpPr/>
          <p:nvPr/>
        </p:nvSpPr>
        <p:spPr bwMode="auto">
          <a:xfrm>
            <a:off x="2990850" y="37798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6211888" y="2811463"/>
            <a:ext cx="1031875" cy="2400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3532188" y="4130675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6" name="타원 85"/>
          <p:cNvSpPr/>
          <p:nvPr/>
        </p:nvSpPr>
        <p:spPr bwMode="auto">
          <a:xfrm>
            <a:off x="3790950" y="4130675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198" name="직선 연결선 25"/>
          <p:cNvCxnSpPr>
            <a:cxnSpLocks noChangeShapeType="1"/>
            <a:stCxn id="85" idx="6"/>
            <a:endCxn id="86" idx="2"/>
          </p:cNvCxnSpPr>
          <p:nvPr/>
        </p:nvCxnSpPr>
        <p:spPr bwMode="auto">
          <a:xfrm flipV="1">
            <a:off x="3675063" y="4202113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99" name="직선 연결선 25"/>
          <p:cNvCxnSpPr>
            <a:cxnSpLocks noChangeShapeType="1"/>
          </p:cNvCxnSpPr>
          <p:nvPr/>
        </p:nvCxnSpPr>
        <p:spPr bwMode="auto">
          <a:xfrm>
            <a:off x="3779838" y="4010025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타원 88"/>
          <p:cNvSpPr/>
          <p:nvPr/>
        </p:nvSpPr>
        <p:spPr bwMode="auto">
          <a:xfrm>
            <a:off x="3260725" y="41306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0" name="타원 89"/>
          <p:cNvSpPr/>
          <p:nvPr/>
        </p:nvSpPr>
        <p:spPr bwMode="auto">
          <a:xfrm>
            <a:off x="2995613" y="4127500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1512888" y="4911725"/>
            <a:ext cx="1047750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union(1,8)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2203" name="타원 14"/>
          <p:cNvSpPr>
            <a:spLocks noChangeArrowheads="1"/>
          </p:cNvSpPr>
          <p:nvPr/>
        </p:nvSpPr>
        <p:spPr bwMode="auto">
          <a:xfrm>
            <a:off x="6684963" y="4364038"/>
            <a:ext cx="73025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4" name="타원 92"/>
          <p:cNvSpPr>
            <a:spLocks noChangeArrowheads="1"/>
          </p:cNvSpPr>
          <p:nvPr/>
        </p:nvSpPr>
        <p:spPr bwMode="auto">
          <a:xfrm>
            <a:off x="6684963" y="4505325"/>
            <a:ext cx="73025" cy="444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5" name="타원 93"/>
          <p:cNvSpPr>
            <a:spLocks noChangeArrowheads="1"/>
          </p:cNvSpPr>
          <p:nvPr/>
        </p:nvSpPr>
        <p:spPr bwMode="auto">
          <a:xfrm>
            <a:off x="6684963" y="4659313"/>
            <a:ext cx="73025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6" name="타원 94"/>
          <p:cNvSpPr>
            <a:spLocks noChangeArrowheads="1"/>
          </p:cNvSpPr>
          <p:nvPr/>
        </p:nvSpPr>
        <p:spPr bwMode="auto">
          <a:xfrm>
            <a:off x="1968500" y="4464050"/>
            <a:ext cx="71438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7" name="타원 95"/>
          <p:cNvSpPr>
            <a:spLocks noChangeArrowheads="1"/>
          </p:cNvSpPr>
          <p:nvPr/>
        </p:nvSpPr>
        <p:spPr bwMode="auto">
          <a:xfrm>
            <a:off x="1968500" y="4605338"/>
            <a:ext cx="71438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8" name="타원 96"/>
          <p:cNvSpPr>
            <a:spLocks noChangeArrowheads="1"/>
          </p:cNvSpPr>
          <p:nvPr/>
        </p:nvSpPr>
        <p:spPr bwMode="auto">
          <a:xfrm>
            <a:off x="1968500" y="4760913"/>
            <a:ext cx="71438" cy="444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" name="타원 97"/>
          <p:cNvSpPr/>
          <p:nvPr/>
        </p:nvSpPr>
        <p:spPr bwMode="auto">
          <a:xfrm>
            <a:off x="4745038" y="4978400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 bwMode="auto">
          <a:xfrm>
            <a:off x="5003800" y="497840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211" name="직선 연결선 25"/>
          <p:cNvCxnSpPr>
            <a:cxnSpLocks noChangeShapeType="1"/>
            <a:stCxn id="98" idx="6"/>
            <a:endCxn id="99" idx="2"/>
          </p:cNvCxnSpPr>
          <p:nvPr/>
        </p:nvCxnSpPr>
        <p:spPr bwMode="auto">
          <a:xfrm flipV="1">
            <a:off x="4887913" y="5049838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12" name="직선 연결선 25"/>
          <p:cNvCxnSpPr>
            <a:cxnSpLocks noChangeShapeType="1"/>
          </p:cNvCxnSpPr>
          <p:nvPr/>
        </p:nvCxnSpPr>
        <p:spPr bwMode="auto">
          <a:xfrm>
            <a:off x="4992688" y="485775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타원 101"/>
          <p:cNvSpPr/>
          <p:nvPr/>
        </p:nvSpPr>
        <p:spPr bwMode="auto">
          <a:xfrm>
            <a:off x="4489450" y="49768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3" name="타원 102"/>
          <p:cNvSpPr/>
          <p:nvPr/>
        </p:nvSpPr>
        <p:spPr bwMode="auto">
          <a:xfrm>
            <a:off x="4205288" y="49768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4" name="타원 103"/>
          <p:cNvSpPr/>
          <p:nvPr/>
        </p:nvSpPr>
        <p:spPr bwMode="auto">
          <a:xfrm>
            <a:off x="3881438" y="49815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05" name="타원 104"/>
          <p:cNvSpPr/>
          <p:nvPr/>
        </p:nvSpPr>
        <p:spPr bwMode="auto">
          <a:xfrm>
            <a:off x="3552825" y="49815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06" name="타원 105"/>
          <p:cNvSpPr/>
          <p:nvPr/>
        </p:nvSpPr>
        <p:spPr bwMode="auto">
          <a:xfrm>
            <a:off x="3276600" y="498316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07" name="타원 106"/>
          <p:cNvSpPr/>
          <p:nvPr/>
        </p:nvSpPr>
        <p:spPr bwMode="auto">
          <a:xfrm>
            <a:off x="2981325" y="49815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cxnSp>
        <p:nvCxnSpPr>
          <p:cNvPr id="92219" name="직선 연결선 24"/>
          <p:cNvCxnSpPr>
            <a:cxnSpLocks noChangeShapeType="1"/>
            <a:stCxn id="83" idx="6"/>
            <a:endCxn id="79" idx="2"/>
          </p:cNvCxnSpPr>
          <p:nvPr/>
        </p:nvCxnSpPr>
        <p:spPr bwMode="auto">
          <a:xfrm>
            <a:off x="3133725" y="3851275"/>
            <a:ext cx="1285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0" name="직선 연결선 26"/>
          <p:cNvCxnSpPr>
            <a:cxnSpLocks noChangeShapeType="1"/>
            <a:stCxn id="90" idx="6"/>
            <a:endCxn id="89" idx="2"/>
          </p:cNvCxnSpPr>
          <p:nvPr/>
        </p:nvCxnSpPr>
        <p:spPr bwMode="auto">
          <a:xfrm>
            <a:off x="3140075" y="4198938"/>
            <a:ext cx="1206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1" name="직선 연결선 28"/>
          <p:cNvCxnSpPr>
            <a:cxnSpLocks noChangeShapeType="1"/>
            <a:stCxn id="89" idx="6"/>
            <a:endCxn id="85" idx="2"/>
          </p:cNvCxnSpPr>
          <p:nvPr/>
        </p:nvCxnSpPr>
        <p:spPr bwMode="auto">
          <a:xfrm>
            <a:off x="3403600" y="4202113"/>
            <a:ext cx="1285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2" name="직선 연결선 30"/>
          <p:cNvCxnSpPr>
            <a:cxnSpLocks noChangeShapeType="1"/>
            <a:stCxn id="107" idx="6"/>
            <a:endCxn id="106" idx="2"/>
          </p:cNvCxnSpPr>
          <p:nvPr/>
        </p:nvCxnSpPr>
        <p:spPr bwMode="auto">
          <a:xfrm>
            <a:off x="3125788" y="5054600"/>
            <a:ext cx="15081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3" name="직선 연결선 91174"/>
          <p:cNvCxnSpPr>
            <a:cxnSpLocks noChangeShapeType="1"/>
            <a:stCxn id="106" idx="6"/>
            <a:endCxn id="105" idx="2"/>
          </p:cNvCxnSpPr>
          <p:nvPr/>
        </p:nvCxnSpPr>
        <p:spPr bwMode="auto">
          <a:xfrm flipV="1">
            <a:off x="3421063" y="5054600"/>
            <a:ext cx="13176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4" name="직선 연결선 91176"/>
          <p:cNvCxnSpPr>
            <a:cxnSpLocks noChangeShapeType="1"/>
            <a:stCxn id="105" idx="6"/>
            <a:endCxn id="104" idx="2"/>
          </p:cNvCxnSpPr>
          <p:nvPr/>
        </p:nvCxnSpPr>
        <p:spPr bwMode="auto">
          <a:xfrm flipV="1">
            <a:off x="3697288" y="5053013"/>
            <a:ext cx="184150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5" name="직선 연결선 91178"/>
          <p:cNvCxnSpPr>
            <a:cxnSpLocks noChangeShapeType="1"/>
            <a:stCxn id="104" idx="6"/>
            <a:endCxn id="103" idx="2"/>
          </p:cNvCxnSpPr>
          <p:nvPr/>
        </p:nvCxnSpPr>
        <p:spPr bwMode="auto">
          <a:xfrm flipV="1">
            <a:off x="4024313" y="5048250"/>
            <a:ext cx="180975" cy="47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6" name="직선 연결선 91180"/>
          <p:cNvCxnSpPr>
            <a:cxnSpLocks noChangeShapeType="1"/>
            <a:stCxn id="103" idx="6"/>
            <a:endCxn id="102" idx="2"/>
          </p:cNvCxnSpPr>
          <p:nvPr/>
        </p:nvCxnSpPr>
        <p:spPr bwMode="auto">
          <a:xfrm>
            <a:off x="4349750" y="5048250"/>
            <a:ext cx="139700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7" name="직선 연결선 91190"/>
          <p:cNvCxnSpPr>
            <a:cxnSpLocks noChangeShapeType="1"/>
            <a:stCxn id="102" idx="6"/>
            <a:endCxn id="98" idx="2"/>
          </p:cNvCxnSpPr>
          <p:nvPr/>
        </p:nvCxnSpPr>
        <p:spPr bwMode="auto">
          <a:xfrm>
            <a:off x="4632325" y="5048250"/>
            <a:ext cx="112713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28" name="타원 142"/>
          <p:cNvSpPr>
            <a:spLocks noChangeArrowheads="1"/>
          </p:cNvSpPr>
          <p:nvPr/>
        </p:nvSpPr>
        <p:spPr bwMode="auto">
          <a:xfrm>
            <a:off x="3713163" y="4473575"/>
            <a:ext cx="71437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29" name="타원 143"/>
          <p:cNvSpPr>
            <a:spLocks noChangeArrowheads="1"/>
          </p:cNvSpPr>
          <p:nvPr/>
        </p:nvSpPr>
        <p:spPr bwMode="auto">
          <a:xfrm>
            <a:off x="3713163" y="4614863"/>
            <a:ext cx="71437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30" name="타원 144"/>
          <p:cNvSpPr>
            <a:spLocks noChangeArrowheads="1"/>
          </p:cNvSpPr>
          <p:nvPr/>
        </p:nvSpPr>
        <p:spPr bwMode="auto">
          <a:xfrm>
            <a:off x="3713163" y="4768850"/>
            <a:ext cx="71437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20E2B7-7670-4C2D-9D0D-14C332BF479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88" y="692150"/>
            <a:ext cx="28908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2. array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619250" y="1341438"/>
          <a:ext cx="4608513" cy="116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8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3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i="1" u="none" strike="noStrike" dirty="0" err="1">
                          <a:effectLst/>
                        </a:rPr>
                        <a:t>i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set_id</a:t>
                      </a:r>
                      <a:r>
                        <a:rPr lang="en-US" sz="1600" u="none" strike="noStrike" dirty="0">
                          <a:effectLst/>
                        </a:rPr>
                        <a:t>[</a:t>
                      </a:r>
                      <a:r>
                        <a:rPr lang="en-US" sz="1600" i="1" u="none" strike="noStrike" dirty="0" err="1">
                          <a:effectLst/>
                        </a:rPr>
                        <a:t>i</a:t>
                      </a:r>
                      <a:r>
                        <a:rPr lang="en-US" sz="1600" u="none" strike="noStrike" dirty="0">
                          <a:effectLst/>
                        </a:rPr>
                        <a:t>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7150" y="1720850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{1,4},  {2,5,6}, {3}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188" y="2654300"/>
            <a:ext cx="8015287" cy="406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find(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: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만 확인하면 됨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갖고 있는 원소들의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로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변경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union(1,2)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리스트를 사용할 때와 마찬가지로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weighting-union heuristic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사용하면 시간 단축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리스트와 같은 시간 소요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27113" y="4437063"/>
          <a:ext cx="4178300" cy="877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1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 err="1">
                          <a:effectLst/>
                        </a:rPr>
                        <a:t>i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set_id[i]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84800" y="4686300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{2,5,6,1,4}, {3}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4663" y="3716338"/>
            <a:ext cx="8890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x → y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2225675" y="906463"/>
            <a:ext cx="2376488" cy="10080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4211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B80996-7BE0-41DD-953C-010AF7A5804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0" y="153988"/>
            <a:ext cx="2747963" cy="674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3. tree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(a) 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단순한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8425" y="1222375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{1,4}, {3},{2,5,6}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4214" name="타원 4"/>
          <p:cNvSpPr>
            <a:spLocks noChangeArrowheads="1"/>
          </p:cNvSpPr>
          <p:nvPr/>
        </p:nvSpPr>
        <p:spPr bwMode="auto">
          <a:xfrm>
            <a:off x="2586038" y="11223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5" name="타원 5"/>
          <p:cNvSpPr>
            <a:spLocks noChangeArrowheads="1"/>
          </p:cNvSpPr>
          <p:nvPr/>
        </p:nvSpPr>
        <p:spPr bwMode="auto">
          <a:xfrm>
            <a:off x="2522538" y="15478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4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16" name="직선 화살표 연결선 7"/>
          <p:cNvCxnSpPr>
            <a:cxnSpLocks noChangeShapeType="1"/>
            <a:stCxn id="94215" idx="0"/>
            <a:endCxn id="94214" idx="4"/>
          </p:cNvCxnSpPr>
          <p:nvPr/>
        </p:nvCxnSpPr>
        <p:spPr bwMode="auto">
          <a:xfrm flipV="1">
            <a:off x="2630488" y="1338263"/>
            <a:ext cx="63500" cy="2095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17" name="타원 8"/>
          <p:cNvSpPr>
            <a:spLocks noChangeArrowheads="1"/>
          </p:cNvSpPr>
          <p:nvPr/>
        </p:nvSpPr>
        <p:spPr bwMode="auto">
          <a:xfrm>
            <a:off x="3162300" y="11779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3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8" name="타원 9"/>
          <p:cNvSpPr>
            <a:spLocks noChangeArrowheads="1"/>
          </p:cNvSpPr>
          <p:nvPr/>
        </p:nvSpPr>
        <p:spPr bwMode="auto">
          <a:xfrm>
            <a:off x="3752850" y="11350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9" name="타원 10"/>
          <p:cNvSpPr>
            <a:spLocks noChangeArrowheads="1"/>
          </p:cNvSpPr>
          <p:nvPr/>
        </p:nvSpPr>
        <p:spPr bwMode="auto">
          <a:xfrm>
            <a:off x="3613150" y="1558925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2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20" name="직선 화살표 연결선 11"/>
          <p:cNvCxnSpPr>
            <a:cxnSpLocks noChangeShapeType="1"/>
            <a:stCxn id="94219" idx="0"/>
            <a:endCxn id="94218" idx="4"/>
          </p:cNvCxnSpPr>
          <p:nvPr/>
        </p:nvCxnSpPr>
        <p:spPr bwMode="auto">
          <a:xfrm flipV="1">
            <a:off x="3721100" y="1350963"/>
            <a:ext cx="139700" cy="20796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1" name="타원 12"/>
          <p:cNvSpPr>
            <a:spLocks noChangeArrowheads="1"/>
          </p:cNvSpPr>
          <p:nvPr/>
        </p:nvSpPr>
        <p:spPr bwMode="auto">
          <a:xfrm>
            <a:off x="4037013" y="1558925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6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22" name="직선 화살표 연결선 14"/>
          <p:cNvCxnSpPr>
            <a:cxnSpLocks noChangeShapeType="1"/>
            <a:stCxn id="94221" idx="1"/>
            <a:endCxn id="94218" idx="5"/>
          </p:cNvCxnSpPr>
          <p:nvPr/>
        </p:nvCxnSpPr>
        <p:spPr bwMode="auto">
          <a:xfrm flipH="1" flipV="1">
            <a:off x="3937000" y="1319213"/>
            <a:ext cx="131763" cy="27146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07950" y="2157413"/>
            <a:ext cx="892810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하나의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는 하나의 </a:t>
            </a:r>
            <a:r>
              <a:rPr lang="ko-KR" altLang="en-US" sz="1800" dirty="0" err="1">
                <a:solidFill>
                  <a:srgbClr val="3E020C"/>
                </a:solidFill>
                <a:latin typeface="Times New Roman" pitchFamily="18" charset="0"/>
              </a:rPr>
              <a:t>트리로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표현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전체 그래프가 전체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모든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집합을 나타냄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원소가 집합의 이름을 나타냄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각 원소는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parent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향하는 포인터를 갖는다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에서 출발하여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parent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향하는 포인터를 따라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이동하여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 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값을 반환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child node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만든다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 bwMode="auto">
          <a:xfrm>
            <a:off x="2636838" y="5354638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a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1" name="이등변 삼각형 20"/>
          <p:cNvSpPr/>
          <p:nvPr/>
        </p:nvSpPr>
        <p:spPr bwMode="auto">
          <a:xfrm>
            <a:off x="2420938" y="5570538"/>
            <a:ext cx="555625" cy="7921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606675" y="5967413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x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3314700" y="5327650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b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4" name="이등변 삼각형 23"/>
          <p:cNvSpPr/>
          <p:nvPr/>
        </p:nvSpPr>
        <p:spPr bwMode="auto">
          <a:xfrm>
            <a:off x="3098800" y="5543550"/>
            <a:ext cx="555625" cy="792163"/>
          </a:xfrm>
          <a:prstGeom prst="triangl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3284538" y="5940425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y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035425" y="5786438"/>
            <a:ext cx="576263" cy="2889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70325" y="6088063"/>
            <a:ext cx="1023938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</a:rPr>
              <a:t>union(</a:t>
            </a:r>
            <a:r>
              <a:rPr lang="en-US" altLang="ko-KR" sz="1600" i="1" dirty="0" err="1">
                <a:solidFill>
                  <a:srgbClr val="3E020C"/>
                </a:solidFill>
                <a:latin typeface="+mn-lt"/>
              </a:rPr>
              <a:t>x</a:t>
            </a:r>
            <a:r>
              <a:rPr lang="en-US" altLang="ko-KR" sz="1600" dirty="0" err="1">
                <a:solidFill>
                  <a:srgbClr val="3E020C"/>
                </a:solidFill>
                <a:latin typeface="+mn-lt"/>
              </a:rPr>
              <a:t>,</a:t>
            </a:r>
            <a:r>
              <a:rPr lang="en-US" altLang="ko-KR" sz="1600" i="1" dirty="0" err="1">
                <a:solidFill>
                  <a:srgbClr val="3E020C"/>
                </a:solidFill>
                <a:latin typeface="+mn-lt"/>
              </a:rPr>
              <a:t>y</a:t>
            </a:r>
            <a:r>
              <a:rPr lang="en-US" altLang="ko-KR" sz="1600" dirty="0">
                <a:solidFill>
                  <a:srgbClr val="3E020C"/>
                </a:solidFill>
                <a:latin typeface="+mn-lt"/>
              </a:rPr>
              <a:t>)</a:t>
            </a:r>
            <a:endParaRPr lang="ko-KR" altLang="en-US" sz="16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5210175" y="5381625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a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29" name="이등변 삼각형 28"/>
          <p:cNvSpPr/>
          <p:nvPr/>
        </p:nvSpPr>
        <p:spPr bwMode="auto">
          <a:xfrm>
            <a:off x="4994275" y="5597525"/>
            <a:ext cx="555625" cy="79216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5180013" y="5994400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x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5826125" y="5102225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b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32" name="이등변 삼각형 31"/>
          <p:cNvSpPr/>
          <p:nvPr/>
        </p:nvSpPr>
        <p:spPr bwMode="auto">
          <a:xfrm>
            <a:off x="5610225" y="5318125"/>
            <a:ext cx="557213" cy="792163"/>
          </a:xfrm>
          <a:prstGeom prst="triangl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797550" y="5715000"/>
            <a:ext cx="174625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y</a:t>
            </a:r>
            <a:endParaRPr lang="ko-KR" altLang="en-US" sz="1400" i="1" dirty="0">
              <a:latin typeface="+mn-lt"/>
            </a:endParaRPr>
          </a:p>
        </p:txBody>
      </p:sp>
      <p:cxnSp>
        <p:nvCxnSpPr>
          <p:cNvPr id="94238" name="직선 화살표 연결선 34"/>
          <p:cNvCxnSpPr>
            <a:cxnSpLocks noChangeShapeType="1"/>
            <a:stCxn id="28" idx="6"/>
            <a:endCxn id="31" idx="2"/>
          </p:cNvCxnSpPr>
          <p:nvPr/>
        </p:nvCxnSpPr>
        <p:spPr bwMode="auto">
          <a:xfrm flipV="1">
            <a:off x="5386388" y="5210175"/>
            <a:ext cx="439737" cy="27940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A75787-5E4B-4AF7-A4C4-7ACCC1DC405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627188" y="1298575"/>
            <a:ext cx="401637" cy="36512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631950" y="1939925"/>
            <a:ext cx="400050" cy="363538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800" dirty="0">
              <a:latin typeface="+mn-lt"/>
            </a:endParaRPr>
          </a:p>
        </p:txBody>
      </p:sp>
      <p:cxnSp>
        <p:nvCxnSpPr>
          <p:cNvPr id="95237" name="직선 화살표 연결선 42"/>
          <p:cNvCxnSpPr>
            <a:cxnSpLocks noChangeShapeType="1"/>
          </p:cNvCxnSpPr>
          <p:nvPr/>
        </p:nvCxnSpPr>
        <p:spPr bwMode="auto">
          <a:xfrm flipH="1" flipV="1">
            <a:off x="1824038" y="1655763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타원 27"/>
          <p:cNvSpPr/>
          <p:nvPr/>
        </p:nvSpPr>
        <p:spPr bwMode="auto">
          <a:xfrm>
            <a:off x="2828925" y="1655763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2000" y="1597025"/>
            <a:ext cx="711200" cy="36988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5360988" y="1014413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800" dirty="0">
              <a:latin typeface="+mn-lt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5368925" y="1601788"/>
            <a:ext cx="401638" cy="36512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800" dirty="0">
              <a:latin typeface="+mn-lt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368925" y="2243138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800" dirty="0">
              <a:latin typeface="+mn-lt"/>
            </a:endParaRPr>
          </a:p>
        </p:txBody>
      </p:sp>
      <p:cxnSp>
        <p:nvCxnSpPr>
          <p:cNvPr id="95243" name="직선 화살표 연결선 42"/>
          <p:cNvCxnSpPr>
            <a:cxnSpLocks noChangeShapeType="1"/>
          </p:cNvCxnSpPr>
          <p:nvPr/>
        </p:nvCxnSpPr>
        <p:spPr bwMode="auto">
          <a:xfrm flipH="1" flipV="1">
            <a:off x="5561013" y="1960563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4" name="직선 화살표 연결선 42"/>
          <p:cNvCxnSpPr>
            <a:cxnSpLocks noChangeShapeType="1"/>
            <a:stCxn id="31" idx="0"/>
            <a:endCxn id="30" idx="4"/>
          </p:cNvCxnSpPr>
          <p:nvPr/>
        </p:nvCxnSpPr>
        <p:spPr bwMode="auto">
          <a:xfrm flipH="1" flipV="1">
            <a:off x="5561013" y="1377950"/>
            <a:ext cx="9525" cy="2238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7000" y="3032125"/>
            <a:ext cx="5616575" cy="369888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),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),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을 포함</a:t>
            </a:r>
          </a:p>
        </p:txBody>
      </p:sp>
      <p:sp>
        <p:nvSpPr>
          <p:cNvPr id="9" name="오른쪽 화살표 8"/>
          <p:cNvSpPr/>
          <p:nvPr/>
        </p:nvSpPr>
        <p:spPr bwMode="auto">
          <a:xfrm>
            <a:off x="4019550" y="1597025"/>
            <a:ext cx="642938" cy="46831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cxnSp>
        <p:nvCxnSpPr>
          <p:cNvPr id="95247" name="직선 화살표 연결선 12"/>
          <p:cNvCxnSpPr>
            <a:cxnSpLocks noChangeShapeType="1"/>
          </p:cNvCxnSpPr>
          <p:nvPr/>
        </p:nvCxnSpPr>
        <p:spPr bwMode="auto">
          <a:xfrm flipV="1">
            <a:off x="3270250" y="3375025"/>
            <a:ext cx="71438" cy="4857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2228850" y="3929063"/>
            <a:ext cx="208280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포인터 이동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필요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27538" y="3929063"/>
            <a:ext cx="208280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포인터 이동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0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필요</a:t>
            </a:r>
          </a:p>
        </p:txBody>
      </p:sp>
      <p:sp>
        <p:nvSpPr>
          <p:cNvPr id="95250" name="왼쪽 중괄호 14"/>
          <p:cNvSpPr>
            <a:spLocks/>
          </p:cNvSpPr>
          <p:nvPr/>
        </p:nvSpPr>
        <p:spPr bwMode="auto">
          <a:xfrm rot="-5400000">
            <a:off x="4499769" y="3137694"/>
            <a:ext cx="390525" cy="1055687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7000" y="441325"/>
            <a:ext cx="1719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97000" y="4610100"/>
            <a:ext cx="6054725" cy="36830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을 완료하기 위해 한 번의 포인터 조작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CF5BC1-466E-48DA-9227-97BEBAB208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4264025" y="2974975"/>
            <a:ext cx="608013" cy="4206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5527675" y="1876425"/>
            <a:ext cx="403225" cy="365125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526088" y="2476500"/>
            <a:ext cx="403225" cy="366713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i="1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5527675" y="3579813"/>
            <a:ext cx="401638" cy="365125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532438" y="4221163"/>
            <a:ext cx="400050" cy="363537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600" dirty="0">
              <a:latin typeface="+mn-lt"/>
            </a:endParaRPr>
          </a:p>
        </p:txBody>
      </p:sp>
      <p:cxnSp>
        <p:nvCxnSpPr>
          <p:cNvPr id="96264" name="직선 화살표 연결선 13"/>
          <p:cNvCxnSpPr>
            <a:cxnSpLocks noChangeShapeType="1"/>
            <a:stCxn id="21" idx="0"/>
            <a:endCxn id="20" idx="4"/>
          </p:cNvCxnSpPr>
          <p:nvPr/>
        </p:nvCxnSpPr>
        <p:spPr bwMode="auto">
          <a:xfrm flipV="1">
            <a:off x="5727700" y="2241550"/>
            <a:ext cx="1588" cy="2349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직선 화살표 연결선 16"/>
          <p:cNvCxnSpPr>
            <a:cxnSpLocks noChangeShapeType="1"/>
            <a:stCxn id="22" idx="0"/>
          </p:cNvCxnSpPr>
          <p:nvPr/>
        </p:nvCxnSpPr>
        <p:spPr bwMode="auto">
          <a:xfrm flipV="1">
            <a:off x="5729288" y="3340100"/>
            <a:ext cx="0" cy="2397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직선 화살표 연결선 42"/>
          <p:cNvCxnSpPr>
            <a:cxnSpLocks noChangeShapeType="1"/>
            <a:stCxn id="23" idx="0"/>
            <a:endCxn id="22" idx="4"/>
          </p:cNvCxnSpPr>
          <p:nvPr/>
        </p:nvCxnSpPr>
        <p:spPr bwMode="auto">
          <a:xfrm flipH="1" flipV="1">
            <a:off x="5729288" y="3944938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557838" y="3001963"/>
            <a:ext cx="436562" cy="312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맑은 고딕"/>
                <a:ea typeface="맑은 고딕"/>
              </a:rPr>
              <a:t>…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3788" y="5199063"/>
            <a:ext cx="4841875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포인터 이동 횟수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1 + 2 + 3 +…+ 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-2)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시간 필요</a:t>
            </a:r>
          </a:p>
        </p:txBody>
      </p:sp>
      <p:cxnSp>
        <p:nvCxnSpPr>
          <p:cNvPr id="96269" name="직선 화살표 연결선 16"/>
          <p:cNvCxnSpPr>
            <a:cxnSpLocks noChangeShapeType="1"/>
          </p:cNvCxnSpPr>
          <p:nvPr/>
        </p:nvCxnSpPr>
        <p:spPr bwMode="auto">
          <a:xfrm flipV="1">
            <a:off x="5727700" y="2862263"/>
            <a:ext cx="0" cy="2397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6270" name="그룹 6"/>
          <p:cNvGrpSpPr>
            <a:grpSpLocks/>
          </p:cNvGrpSpPr>
          <p:nvPr/>
        </p:nvGrpSpPr>
        <p:grpSpPr bwMode="auto">
          <a:xfrm>
            <a:off x="971600" y="1586706"/>
            <a:ext cx="2511425" cy="2790825"/>
            <a:chOff x="178933" y="1413669"/>
            <a:chExt cx="2511425" cy="2790825"/>
          </a:xfrm>
        </p:grpSpPr>
        <p:sp>
          <p:nvSpPr>
            <p:cNvPr id="17" name="TextBox 16"/>
            <p:cNvSpPr txBox="1"/>
            <p:nvPr/>
          </p:nvSpPr>
          <p:spPr>
            <a:xfrm>
              <a:off x="1299708" y="1729582"/>
              <a:ext cx="1390650" cy="24749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…….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 err="1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 err="1">
                  <a:solidFill>
                    <a:srgbClr val="3E020C"/>
                  </a:solidFill>
                  <a:latin typeface="Times New Roman" pitchFamily="18" charset="0"/>
                </a:rPr>
                <a:t>n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…..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 err="1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 err="1">
                  <a:solidFill>
                    <a:srgbClr val="3E020C"/>
                  </a:solidFill>
                  <a:latin typeface="Times New Roman" pitchFamily="18" charset="0"/>
                </a:rPr>
                <a:t>n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26696" y="1413669"/>
              <a:ext cx="1185862" cy="342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commands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79888" name="아래쪽 화살표 8"/>
            <p:cNvSpPr>
              <a:spLocks noChangeArrowheads="1"/>
            </p:cNvSpPr>
            <p:nvPr/>
          </p:nvSpPr>
          <p:spPr bwMode="auto">
            <a:xfrm>
              <a:off x="593271" y="2094707"/>
              <a:ext cx="288925" cy="1468437"/>
            </a:xfrm>
            <a:prstGeom prst="downArrow">
              <a:avLst>
                <a:gd name="adj1" fmla="val 50000"/>
                <a:gd name="adj2" fmla="val 49812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en-US" sz="1200" smtClean="0">
                <a:latin typeface="굴림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933" y="1715294"/>
              <a:ext cx="1004888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Clr>
                  <a:schemeClr val="tx2">
                    <a:lumMod val="75000"/>
                  </a:schemeClr>
                </a:buClr>
                <a:defRPr/>
              </a:pPr>
              <a:r>
                <a:rPr lang="ko-KR" altLang="en-US" sz="1600" dirty="0">
                  <a:solidFill>
                    <a:srgbClr val="3E020C"/>
                  </a:solidFill>
                  <a:latin typeface="Times New Roman" pitchFamily="18" charset="0"/>
                </a:rPr>
                <a:t>수행순서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73563" y="1195388"/>
            <a:ext cx="311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최종 생성 트리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집합 모양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608171" y="3451901"/>
            <a:ext cx="530915" cy="9510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…..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 smtClean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 smtClean="0">
                <a:solidFill>
                  <a:srgbClr val="3E020C"/>
                </a:solidFill>
                <a:latin typeface="Times New Roman" pitchFamily="18" charset="0"/>
              </a:rPr>
              <a:t>-2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4149" y="4631938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1200" dirty="0" smtClean="0">
                <a:solidFill>
                  <a:srgbClr val="3E020C"/>
                </a:solidFill>
                <a:latin typeface="Times New Roman" pitchFamily="18" charset="0"/>
              </a:rPr>
              <a:t>포인터 이동 횟수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 flipH="1" flipV="1">
            <a:off x="4067944" y="4377531"/>
            <a:ext cx="196081" cy="207169"/>
          </a:xfrm>
          <a:prstGeom prst="straightConnector1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CFDBCD-B0B0-4F34-8D8F-815CFA8A6E0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513" y="828675"/>
            <a:ext cx="8132762" cy="1193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개선점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트리가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갖고 있는 원소의 수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(weight)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저장한다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weight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작은 것을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weight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큰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트리에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연결한다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(height)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rank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rank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활용해도 같은 효과</a:t>
            </a:r>
          </a:p>
        </p:txBody>
      </p:sp>
      <p:sp>
        <p:nvSpPr>
          <p:cNvPr id="97284" name="타원 47"/>
          <p:cNvSpPr>
            <a:spLocks noChangeArrowheads="1"/>
          </p:cNvSpPr>
          <p:nvPr/>
        </p:nvSpPr>
        <p:spPr bwMode="auto">
          <a:xfrm>
            <a:off x="879475" y="25415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5" name="타원 49"/>
          <p:cNvSpPr>
            <a:spLocks noChangeArrowheads="1"/>
          </p:cNvSpPr>
          <p:nvPr/>
        </p:nvSpPr>
        <p:spPr bwMode="auto">
          <a:xfrm>
            <a:off x="649288" y="29098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6" name="타원 50"/>
          <p:cNvSpPr>
            <a:spLocks noChangeArrowheads="1"/>
          </p:cNvSpPr>
          <p:nvPr/>
        </p:nvSpPr>
        <p:spPr bwMode="auto">
          <a:xfrm>
            <a:off x="1123950" y="29051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7" name="타원 51"/>
          <p:cNvSpPr>
            <a:spLocks noChangeArrowheads="1"/>
          </p:cNvSpPr>
          <p:nvPr/>
        </p:nvSpPr>
        <p:spPr bwMode="auto">
          <a:xfrm>
            <a:off x="1922463" y="25860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8" name="타원 52"/>
          <p:cNvSpPr>
            <a:spLocks noChangeArrowheads="1"/>
          </p:cNvSpPr>
          <p:nvPr/>
        </p:nvSpPr>
        <p:spPr bwMode="auto">
          <a:xfrm>
            <a:off x="1692275" y="2954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9" name="타원 53"/>
          <p:cNvSpPr>
            <a:spLocks noChangeArrowheads="1"/>
          </p:cNvSpPr>
          <p:nvPr/>
        </p:nvSpPr>
        <p:spPr bwMode="auto">
          <a:xfrm>
            <a:off x="2166938" y="29495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0" name="타원 54"/>
          <p:cNvSpPr>
            <a:spLocks noChangeArrowheads="1"/>
          </p:cNvSpPr>
          <p:nvPr/>
        </p:nvSpPr>
        <p:spPr bwMode="auto">
          <a:xfrm>
            <a:off x="2414588" y="32861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1" name="타원 55"/>
          <p:cNvSpPr>
            <a:spLocks noChangeArrowheads="1"/>
          </p:cNvSpPr>
          <p:nvPr/>
        </p:nvSpPr>
        <p:spPr bwMode="auto">
          <a:xfrm>
            <a:off x="2538413" y="36210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292" name="직선 연결선 57"/>
          <p:cNvCxnSpPr>
            <a:cxnSpLocks noChangeShapeType="1"/>
            <a:stCxn id="97284" idx="4"/>
            <a:endCxn id="97285" idx="7"/>
          </p:cNvCxnSpPr>
          <p:nvPr/>
        </p:nvCxnSpPr>
        <p:spPr bwMode="auto">
          <a:xfrm flipH="1">
            <a:off x="833438" y="2757488"/>
            <a:ext cx="153987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3" name="직선 연결선 59"/>
          <p:cNvCxnSpPr>
            <a:cxnSpLocks noChangeShapeType="1"/>
            <a:stCxn id="97284" idx="4"/>
            <a:endCxn id="97286" idx="1"/>
          </p:cNvCxnSpPr>
          <p:nvPr/>
        </p:nvCxnSpPr>
        <p:spPr bwMode="auto">
          <a:xfrm>
            <a:off x="987425" y="2757488"/>
            <a:ext cx="168275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4" name="직선 연결선 61"/>
          <p:cNvCxnSpPr>
            <a:cxnSpLocks noChangeShapeType="1"/>
            <a:stCxn id="97287" idx="3"/>
            <a:endCxn id="97288" idx="7"/>
          </p:cNvCxnSpPr>
          <p:nvPr/>
        </p:nvCxnSpPr>
        <p:spPr bwMode="auto">
          <a:xfrm flipH="1">
            <a:off x="1876425" y="2770188"/>
            <a:ext cx="77788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5" name="직선 연결선 63"/>
          <p:cNvCxnSpPr>
            <a:cxnSpLocks noChangeShapeType="1"/>
            <a:stCxn id="97287" idx="5"/>
            <a:endCxn id="97289" idx="1"/>
          </p:cNvCxnSpPr>
          <p:nvPr/>
        </p:nvCxnSpPr>
        <p:spPr bwMode="auto">
          <a:xfrm>
            <a:off x="2106613" y="2770188"/>
            <a:ext cx="92075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6" name="직선 연결선 65"/>
          <p:cNvCxnSpPr>
            <a:cxnSpLocks noChangeShapeType="1"/>
            <a:stCxn id="97289" idx="5"/>
            <a:endCxn id="97290" idx="1"/>
          </p:cNvCxnSpPr>
          <p:nvPr/>
        </p:nvCxnSpPr>
        <p:spPr bwMode="auto">
          <a:xfrm>
            <a:off x="2351088" y="3133725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7" name="직선 연결선 67"/>
          <p:cNvCxnSpPr>
            <a:cxnSpLocks noChangeShapeType="1"/>
            <a:stCxn id="97290" idx="5"/>
            <a:endCxn id="97291" idx="0"/>
          </p:cNvCxnSpPr>
          <p:nvPr/>
        </p:nvCxnSpPr>
        <p:spPr bwMode="auto">
          <a:xfrm>
            <a:off x="2598738" y="3470275"/>
            <a:ext cx="47625" cy="1508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98" name="타원 74"/>
          <p:cNvSpPr>
            <a:spLocks noChangeArrowheads="1"/>
          </p:cNvSpPr>
          <p:nvPr/>
        </p:nvSpPr>
        <p:spPr bwMode="auto">
          <a:xfrm>
            <a:off x="7075488" y="27860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9" name="타원 75"/>
          <p:cNvSpPr>
            <a:spLocks noChangeArrowheads="1"/>
          </p:cNvSpPr>
          <p:nvPr/>
        </p:nvSpPr>
        <p:spPr bwMode="auto">
          <a:xfrm>
            <a:off x="6845300" y="31543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0" name="타원 76"/>
          <p:cNvSpPr>
            <a:spLocks noChangeArrowheads="1"/>
          </p:cNvSpPr>
          <p:nvPr/>
        </p:nvSpPr>
        <p:spPr bwMode="auto">
          <a:xfrm>
            <a:off x="7318375" y="31496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1" name="타원 77"/>
          <p:cNvSpPr>
            <a:spLocks noChangeArrowheads="1"/>
          </p:cNvSpPr>
          <p:nvPr/>
        </p:nvSpPr>
        <p:spPr bwMode="auto">
          <a:xfrm>
            <a:off x="7685088" y="2314575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2" name="타원 78"/>
          <p:cNvSpPr>
            <a:spLocks noChangeArrowheads="1"/>
          </p:cNvSpPr>
          <p:nvPr/>
        </p:nvSpPr>
        <p:spPr bwMode="auto">
          <a:xfrm>
            <a:off x="7454900" y="2682875"/>
            <a:ext cx="217488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3" name="타원 79"/>
          <p:cNvSpPr>
            <a:spLocks noChangeArrowheads="1"/>
          </p:cNvSpPr>
          <p:nvPr/>
        </p:nvSpPr>
        <p:spPr bwMode="auto">
          <a:xfrm>
            <a:off x="7929563" y="26781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4" name="타원 80"/>
          <p:cNvSpPr>
            <a:spLocks noChangeArrowheads="1"/>
          </p:cNvSpPr>
          <p:nvPr/>
        </p:nvSpPr>
        <p:spPr bwMode="auto">
          <a:xfrm>
            <a:off x="8177213" y="30146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5" name="타원 81"/>
          <p:cNvSpPr>
            <a:spLocks noChangeArrowheads="1"/>
          </p:cNvSpPr>
          <p:nvPr/>
        </p:nvSpPr>
        <p:spPr bwMode="auto">
          <a:xfrm>
            <a:off x="8302625" y="33496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306" name="직선 연결선 82"/>
          <p:cNvCxnSpPr>
            <a:cxnSpLocks noChangeShapeType="1"/>
            <a:stCxn id="97298" idx="4"/>
            <a:endCxn id="97299" idx="7"/>
          </p:cNvCxnSpPr>
          <p:nvPr/>
        </p:nvCxnSpPr>
        <p:spPr bwMode="auto">
          <a:xfrm flipH="1">
            <a:off x="7029450" y="3001963"/>
            <a:ext cx="153988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7" name="직선 연결선 83"/>
          <p:cNvCxnSpPr>
            <a:cxnSpLocks noChangeShapeType="1"/>
            <a:stCxn id="97298" idx="4"/>
            <a:endCxn id="97300" idx="1"/>
          </p:cNvCxnSpPr>
          <p:nvPr/>
        </p:nvCxnSpPr>
        <p:spPr bwMode="auto">
          <a:xfrm>
            <a:off x="7183438" y="3001963"/>
            <a:ext cx="1666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8" name="직선 연결선 84"/>
          <p:cNvCxnSpPr>
            <a:cxnSpLocks noChangeShapeType="1"/>
            <a:stCxn id="97301" idx="3"/>
            <a:endCxn id="97302" idx="7"/>
          </p:cNvCxnSpPr>
          <p:nvPr/>
        </p:nvCxnSpPr>
        <p:spPr bwMode="auto">
          <a:xfrm flipH="1">
            <a:off x="7640638" y="2498725"/>
            <a:ext cx="76200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9" name="직선 연결선 85"/>
          <p:cNvCxnSpPr>
            <a:cxnSpLocks noChangeShapeType="1"/>
            <a:stCxn id="97301" idx="5"/>
            <a:endCxn id="97303" idx="1"/>
          </p:cNvCxnSpPr>
          <p:nvPr/>
        </p:nvCxnSpPr>
        <p:spPr bwMode="auto">
          <a:xfrm>
            <a:off x="7870825" y="2498725"/>
            <a:ext cx="90488" cy="2111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직선 연결선 86"/>
          <p:cNvCxnSpPr>
            <a:cxnSpLocks noChangeShapeType="1"/>
            <a:stCxn id="97303" idx="5"/>
            <a:endCxn id="97304" idx="1"/>
          </p:cNvCxnSpPr>
          <p:nvPr/>
        </p:nvCxnSpPr>
        <p:spPr bwMode="auto">
          <a:xfrm>
            <a:off x="8113713" y="2862263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1" name="직선 연결선 87"/>
          <p:cNvCxnSpPr>
            <a:cxnSpLocks noChangeShapeType="1"/>
            <a:stCxn id="97304" idx="5"/>
            <a:endCxn id="97305" idx="0"/>
          </p:cNvCxnSpPr>
          <p:nvPr/>
        </p:nvCxnSpPr>
        <p:spPr bwMode="auto">
          <a:xfrm>
            <a:off x="8361363" y="3198813"/>
            <a:ext cx="49212" cy="150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직선 연결선 89"/>
          <p:cNvCxnSpPr>
            <a:cxnSpLocks noChangeShapeType="1"/>
            <a:stCxn id="97301" idx="3"/>
            <a:endCxn id="97298" idx="7"/>
          </p:cNvCxnSpPr>
          <p:nvPr/>
        </p:nvCxnSpPr>
        <p:spPr bwMode="auto">
          <a:xfrm flipH="1">
            <a:off x="7259638" y="2498725"/>
            <a:ext cx="457200" cy="319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13" name="타원 104"/>
          <p:cNvSpPr>
            <a:spLocks noChangeArrowheads="1"/>
          </p:cNvSpPr>
          <p:nvPr/>
        </p:nvSpPr>
        <p:spPr bwMode="auto">
          <a:xfrm>
            <a:off x="4394200" y="24018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4" name="타원 105"/>
          <p:cNvSpPr>
            <a:spLocks noChangeArrowheads="1"/>
          </p:cNvSpPr>
          <p:nvPr/>
        </p:nvSpPr>
        <p:spPr bwMode="auto">
          <a:xfrm>
            <a:off x="4164013" y="27701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5" name="타원 106"/>
          <p:cNvSpPr>
            <a:spLocks noChangeArrowheads="1"/>
          </p:cNvSpPr>
          <p:nvPr/>
        </p:nvSpPr>
        <p:spPr bwMode="auto">
          <a:xfrm>
            <a:off x="4637088" y="27654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6" name="타원 107"/>
          <p:cNvSpPr>
            <a:spLocks noChangeArrowheads="1"/>
          </p:cNvSpPr>
          <p:nvPr/>
        </p:nvSpPr>
        <p:spPr bwMode="auto">
          <a:xfrm>
            <a:off x="5014913" y="27511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7" name="타원 108"/>
          <p:cNvSpPr>
            <a:spLocks noChangeArrowheads="1"/>
          </p:cNvSpPr>
          <p:nvPr/>
        </p:nvSpPr>
        <p:spPr bwMode="auto">
          <a:xfrm>
            <a:off x="4784725" y="31194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8" name="타원 109"/>
          <p:cNvSpPr>
            <a:spLocks noChangeArrowheads="1"/>
          </p:cNvSpPr>
          <p:nvPr/>
        </p:nvSpPr>
        <p:spPr bwMode="auto">
          <a:xfrm>
            <a:off x="5259388" y="31146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9" name="타원 110"/>
          <p:cNvSpPr>
            <a:spLocks noChangeArrowheads="1"/>
          </p:cNvSpPr>
          <p:nvPr/>
        </p:nvSpPr>
        <p:spPr bwMode="auto">
          <a:xfrm>
            <a:off x="5507038" y="34512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20" name="타원 111"/>
          <p:cNvSpPr>
            <a:spLocks noChangeArrowheads="1"/>
          </p:cNvSpPr>
          <p:nvPr/>
        </p:nvSpPr>
        <p:spPr bwMode="auto">
          <a:xfrm>
            <a:off x="5630863" y="37861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321" name="직선 연결선 112"/>
          <p:cNvCxnSpPr>
            <a:cxnSpLocks noChangeShapeType="1"/>
            <a:stCxn id="97313" idx="4"/>
            <a:endCxn id="97314" idx="7"/>
          </p:cNvCxnSpPr>
          <p:nvPr/>
        </p:nvCxnSpPr>
        <p:spPr bwMode="auto">
          <a:xfrm flipH="1">
            <a:off x="4348163" y="2617788"/>
            <a:ext cx="153987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직선 연결선 113"/>
          <p:cNvCxnSpPr>
            <a:cxnSpLocks noChangeShapeType="1"/>
            <a:stCxn id="97313" idx="4"/>
            <a:endCxn id="97315" idx="1"/>
          </p:cNvCxnSpPr>
          <p:nvPr/>
        </p:nvCxnSpPr>
        <p:spPr bwMode="auto">
          <a:xfrm>
            <a:off x="4502150" y="2617788"/>
            <a:ext cx="166688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직선 연결선 114"/>
          <p:cNvCxnSpPr>
            <a:cxnSpLocks noChangeShapeType="1"/>
            <a:stCxn id="97316" idx="3"/>
            <a:endCxn id="97317" idx="7"/>
          </p:cNvCxnSpPr>
          <p:nvPr/>
        </p:nvCxnSpPr>
        <p:spPr bwMode="auto">
          <a:xfrm flipH="1">
            <a:off x="4968875" y="2935288"/>
            <a:ext cx="77788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4" name="직선 연결선 115"/>
          <p:cNvCxnSpPr>
            <a:cxnSpLocks noChangeShapeType="1"/>
            <a:stCxn id="97316" idx="5"/>
            <a:endCxn id="97318" idx="1"/>
          </p:cNvCxnSpPr>
          <p:nvPr/>
        </p:nvCxnSpPr>
        <p:spPr bwMode="auto">
          <a:xfrm>
            <a:off x="5199063" y="2935288"/>
            <a:ext cx="92075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5" name="직선 연결선 116"/>
          <p:cNvCxnSpPr>
            <a:cxnSpLocks noChangeShapeType="1"/>
            <a:stCxn id="97318" idx="5"/>
            <a:endCxn id="97319" idx="1"/>
          </p:cNvCxnSpPr>
          <p:nvPr/>
        </p:nvCxnSpPr>
        <p:spPr bwMode="auto">
          <a:xfrm>
            <a:off x="5443538" y="3298825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6" name="직선 연결선 117"/>
          <p:cNvCxnSpPr>
            <a:cxnSpLocks noChangeShapeType="1"/>
            <a:stCxn id="97319" idx="5"/>
            <a:endCxn id="97320" idx="0"/>
          </p:cNvCxnSpPr>
          <p:nvPr/>
        </p:nvCxnSpPr>
        <p:spPr bwMode="auto">
          <a:xfrm>
            <a:off x="5691188" y="3635375"/>
            <a:ext cx="47625" cy="1508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오른쪽 화살표 118"/>
          <p:cNvSpPr/>
          <p:nvPr/>
        </p:nvSpPr>
        <p:spPr bwMode="auto">
          <a:xfrm>
            <a:off x="3033713" y="2967038"/>
            <a:ext cx="527050" cy="35083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19188" y="3317875"/>
            <a:ext cx="76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029325" y="2951163"/>
            <a:ext cx="463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or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97330" name="직선 연결선 122"/>
          <p:cNvCxnSpPr>
            <a:cxnSpLocks noChangeShapeType="1"/>
            <a:stCxn id="97313" idx="5"/>
            <a:endCxn id="97316" idx="1"/>
          </p:cNvCxnSpPr>
          <p:nvPr/>
        </p:nvCxnSpPr>
        <p:spPr bwMode="auto">
          <a:xfrm>
            <a:off x="4578350" y="2586038"/>
            <a:ext cx="468313" cy="1968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31" name="직사각형 2"/>
          <p:cNvSpPr>
            <a:spLocks noChangeArrowheads="1"/>
          </p:cNvSpPr>
          <p:nvPr/>
        </p:nvSpPr>
        <p:spPr bwMode="auto">
          <a:xfrm>
            <a:off x="492125" y="363538"/>
            <a:ext cx="45720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(b) </a:t>
            </a:r>
            <a:r>
              <a:rPr lang="ko-KR" altLang="en-US" sz="18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 무게를 고려한 방법</a:t>
            </a:r>
            <a:endParaRPr lang="en-US" altLang="ko-KR" sz="180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663" y="4495800"/>
            <a:ext cx="8202612" cy="2087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높이가 낮은 것이 유리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find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빨리 수행하는 것이 검색하는데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바람직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방법을 사용할 경우 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원소를 갖고 있을 때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forest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</a:t>
            </a:r>
            <a:r>
              <a:rPr lang="ko-KR" altLang="en-US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트리도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높이가 </a:t>
            </a:r>
            <a:r>
              <a:rPr lang="en-US" altLang="ko-KR" sz="1600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</a:rPr>
              <a:t>log </a:t>
            </a:r>
            <a:r>
              <a:rPr lang="en-US" altLang="ko-KR" sz="1600" i="1" dirty="0">
                <a:solidFill>
                  <a:srgbClr val="FF0000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넘을 수 없다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O(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 union-find operation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최대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O(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log 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소요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3638" y="3756025"/>
            <a:ext cx="696912" cy="4000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good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7334" name="직사각형 2"/>
          <p:cNvSpPr>
            <a:spLocks noChangeArrowheads="1"/>
          </p:cNvSpPr>
          <p:nvPr/>
        </p:nvSpPr>
        <p:spPr bwMode="auto">
          <a:xfrm>
            <a:off x="3748088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35" name="직사각형 54"/>
          <p:cNvSpPr>
            <a:spLocks noChangeArrowheads="1"/>
          </p:cNvSpPr>
          <p:nvPr/>
        </p:nvSpPr>
        <p:spPr bwMode="auto">
          <a:xfrm>
            <a:off x="6534150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36" name="직사각형 55"/>
          <p:cNvSpPr>
            <a:spLocks noChangeArrowheads="1"/>
          </p:cNvSpPr>
          <p:nvPr/>
        </p:nvSpPr>
        <p:spPr bwMode="auto">
          <a:xfrm>
            <a:off x="603250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 bwMode="auto">
          <a:xfrm>
            <a:off x="4716463" y="2879725"/>
            <a:ext cx="4281487" cy="15700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136525" y="2797175"/>
            <a:ext cx="4252913" cy="16525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4716463" y="1646238"/>
            <a:ext cx="4210050" cy="11779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141288" y="1692275"/>
            <a:ext cx="4176712" cy="8985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9831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F9B488-80A8-4A01-B679-7BFD12DC78C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238" y="123825"/>
            <a:ext cx="8645525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en-US" altLang="ko-KR" sz="2400" dirty="0">
                <a:solidFill>
                  <a:srgbClr val="3E020C"/>
                </a:solidFill>
                <a:latin typeface="Times New Roman" pitchFamily="18" charset="0"/>
              </a:rPr>
              <a:t>singleton disjoint set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에 대한 </a:t>
            </a:r>
            <a:r>
              <a:rPr lang="en-US" altLang="ko-KR" sz="24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400" dirty="0" smtClean="0">
                <a:solidFill>
                  <a:srgbClr val="3E020C"/>
                </a:solidFill>
                <a:latin typeface="Times New Roman" pitchFamily="18" charset="0"/>
              </a:rPr>
              <a:t>union, find</a:t>
            </a:r>
            <a:r>
              <a:rPr lang="ko-KR" altLang="en-US" sz="2400" dirty="0" smtClean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있을 경우</a:t>
            </a:r>
            <a:endParaRPr lang="en-US" altLang="ko-KR" sz="24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 8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disjoint set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에서 출발하여 다수의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할 때 만들 수 있는 최고 높이의 트리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무게 고려</a:t>
            </a:r>
          </a:p>
        </p:txBody>
      </p:sp>
      <p:sp>
        <p:nvSpPr>
          <p:cNvPr id="98312" name="타원 3"/>
          <p:cNvSpPr>
            <a:spLocks noChangeArrowheads="1"/>
          </p:cNvSpPr>
          <p:nvPr/>
        </p:nvSpPr>
        <p:spPr bwMode="auto">
          <a:xfrm>
            <a:off x="706438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3" name="타원 4"/>
          <p:cNvSpPr>
            <a:spLocks noChangeArrowheads="1"/>
          </p:cNvSpPr>
          <p:nvPr/>
        </p:nvSpPr>
        <p:spPr bwMode="auto">
          <a:xfrm>
            <a:off x="1138238" y="2195513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4" name="타원 5"/>
          <p:cNvSpPr>
            <a:spLocks noChangeArrowheads="1"/>
          </p:cNvSpPr>
          <p:nvPr/>
        </p:nvSpPr>
        <p:spPr bwMode="auto">
          <a:xfrm>
            <a:off x="15716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5" name="타원 6"/>
          <p:cNvSpPr>
            <a:spLocks noChangeArrowheads="1"/>
          </p:cNvSpPr>
          <p:nvPr/>
        </p:nvSpPr>
        <p:spPr bwMode="auto">
          <a:xfrm>
            <a:off x="20034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6" name="타원 7"/>
          <p:cNvSpPr>
            <a:spLocks noChangeArrowheads="1"/>
          </p:cNvSpPr>
          <p:nvPr/>
        </p:nvSpPr>
        <p:spPr bwMode="auto">
          <a:xfrm>
            <a:off x="24352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7" name="타원 8"/>
          <p:cNvSpPr>
            <a:spLocks noChangeArrowheads="1"/>
          </p:cNvSpPr>
          <p:nvPr/>
        </p:nvSpPr>
        <p:spPr bwMode="auto">
          <a:xfrm>
            <a:off x="28670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8" name="타원 9"/>
          <p:cNvSpPr>
            <a:spLocks noChangeArrowheads="1"/>
          </p:cNvSpPr>
          <p:nvPr/>
        </p:nvSpPr>
        <p:spPr bwMode="auto">
          <a:xfrm>
            <a:off x="32988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9" name="타원 10"/>
          <p:cNvSpPr>
            <a:spLocks noChangeArrowheads="1"/>
          </p:cNvSpPr>
          <p:nvPr/>
        </p:nvSpPr>
        <p:spPr bwMode="auto">
          <a:xfrm>
            <a:off x="3730625" y="2195513"/>
            <a:ext cx="217488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0" name="타원 11"/>
          <p:cNvSpPr>
            <a:spLocks noChangeArrowheads="1"/>
          </p:cNvSpPr>
          <p:nvPr/>
        </p:nvSpPr>
        <p:spPr bwMode="auto">
          <a:xfrm>
            <a:off x="5541963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1" name="타원 12"/>
          <p:cNvSpPr>
            <a:spLocks noChangeArrowheads="1"/>
          </p:cNvSpPr>
          <p:nvPr/>
        </p:nvSpPr>
        <p:spPr bwMode="auto">
          <a:xfrm>
            <a:off x="542766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2" name="직선 연결선 14"/>
          <p:cNvCxnSpPr>
            <a:cxnSpLocks noChangeShapeType="1"/>
            <a:stCxn id="98320" idx="4"/>
            <a:endCxn id="98321" idx="0"/>
          </p:cNvCxnSpPr>
          <p:nvPr/>
        </p:nvCxnSpPr>
        <p:spPr bwMode="auto">
          <a:xfrm flipH="1">
            <a:off x="5535613" y="2303463"/>
            <a:ext cx="114300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3" name="타원 15"/>
          <p:cNvSpPr>
            <a:spLocks noChangeArrowheads="1"/>
          </p:cNvSpPr>
          <p:nvPr/>
        </p:nvSpPr>
        <p:spPr bwMode="auto">
          <a:xfrm>
            <a:off x="6297613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4" name="타원 16"/>
          <p:cNvSpPr>
            <a:spLocks noChangeArrowheads="1"/>
          </p:cNvSpPr>
          <p:nvPr/>
        </p:nvSpPr>
        <p:spPr bwMode="auto">
          <a:xfrm>
            <a:off x="618331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5" name="직선 연결선 17"/>
          <p:cNvCxnSpPr>
            <a:cxnSpLocks noChangeShapeType="1"/>
            <a:stCxn id="98323" idx="4"/>
            <a:endCxn id="98324" idx="0"/>
          </p:cNvCxnSpPr>
          <p:nvPr/>
        </p:nvCxnSpPr>
        <p:spPr bwMode="auto">
          <a:xfrm flipH="1">
            <a:off x="6291263" y="2303463"/>
            <a:ext cx="114300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6" name="타원 18"/>
          <p:cNvSpPr>
            <a:spLocks noChangeArrowheads="1"/>
          </p:cNvSpPr>
          <p:nvPr/>
        </p:nvSpPr>
        <p:spPr bwMode="auto">
          <a:xfrm>
            <a:off x="7054850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7" name="타원 19"/>
          <p:cNvSpPr>
            <a:spLocks noChangeArrowheads="1"/>
          </p:cNvSpPr>
          <p:nvPr/>
        </p:nvSpPr>
        <p:spPr bwMode="auto">
          <a:xfrm>
            <a:off x="693896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8" name="직선 연결선 20"/>
          <p:cNvCxnSpPr>
            <a:cxnSpLocks noChangeShapeType="1"/>
            <a:stCxn id="98326" idx="4"/>
            <a:endCxn id="98327" idx="0"/>
          </p:cNvCxnSpPr>
          <p:nvPr/>
        </p:nvCxnSpPr>
        <p:spPr bwMode="auto">
          <a:xfrm flipH="1">
            <a:off x="7046913" y="230346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9" name="타원 21"/>
          <p:cNvSpPr>
            <a:spLocks noChangeArrowheads="1"/>
          </p:cNvSpPr>
          <p:nvPr/>
        </p:nvSpPr>
        <p:spPr bwMode="auto">
          <a:xfrm>
            <a:off x="7810500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0" name="타원 22"/>
          <p:cNvSpPr>
            <a:spLocks noChangeArrowheads="1"/>
          </p:cNvSpPr>
          <p:nvPr/>
        </p:nvSpPr>
        <p:spPr bwMode="auto">
          <a:xfrm>
            <a:off x="769461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1" name="직선 연결선 23"/>
          <p:cNvCxnSpPr>
            <a:cxnSpLocks noChangeShapeType="1"/>
            <a:stCxn id="98329" idx="4"/>
            <a:endCxn id="98330" idx="0"/>
          </p:cNvCxnSpPr>
          <p:nvPr/>
        </p:nvCxnSpPr>
        <p:spPr bwMode="auto">
          <a:xfrm flipH="1">
            <a:off x="7802563" y="230346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2" name="타원 24"/>
          <p:cNvSpPr>
            <a:spLocks noChangeArrowheads="1"/>
          </p:cNvSpPr>
          <p:nvPr/>
        </p:nvSpPr>
        <p:spPr bwMode="auto">
          <a:xfrm>
            <a:off x="714375" y="3338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3" name="타원 25"/>
          <p:cNvSpPr>
            <a:spLocks noChangeArrowheads="1"/>
          </p:cNvSpPr>
          <p:nvPr/>
        </p:nvSpPr>
        <p:spPr bwMode="auto">
          <a:xfrm>
            <a:off x="598488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4" name="직선 연결선 26"/>
          <p:cNvCxnSpPr>
            <a:cxnSpLocks noChangeShapeType="1"/>
            <a:stCxn id="98332" idx="4"/>
            <a:endCxn id="98333" idx="0"/>
          </p:cNvCxnSpPr>
          <p:nvPr/>
        </p:nvCxnSpPr>
        <p:spPr bwMode="auto">
          <a:xfrm flipH="1">
            <a:off x="706438" y="3554413"/>
            <a:ext cx="115887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5" name="타원 27"/>
          <p:cNvSpPr>
            <a:spLocks noChangeArrowheads="1"/>
          </p:cNvSpPr>
          <p:nvPr/>
        </p:nvSpPr>
        <p:spPr bwMode="auto">
          <a:xfrm>
            <a:off x="1030288" y="3735388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6" name="타원 28"/>
          <p:cNvSpPr>
            <a:spLocks noChangeArrowheads="1"/>
          </p:cNvSpPr>
          <p:nvPr/>
        </p:nvSpPr>
        <p:spPr bwMode="auto">
          <a:xfrm>
            <a:off x="1247775" y="40544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7" name="직선 연결선 29"/>
          <p:cNvCxnSpPr>
            <a:cxnSpLocks noChangeShapeType="1"/>
            <a:stCxn id="98335" idx="5"/>
            <a:endCxn id="98336" idx="1"/>
          </p:cNvCxnSpPr>
          <p:nvPr/>
        </p:nvCxnSpPr>
        <p:spPr bwMode="auto">
          <a:xfrm>
            <a:off x="1216025" y="3919538"/>
            <a:ext cx="61913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8" name="직선 연결선 35"/>
          <p:cNvCxnSpPr>
            <a:cxnSpLocks noChangeShapeType="1"/>
            <a:stCxn id="98332" idx="5"/>
            <a:endCxn id="98335" idx="1"/>
          </p:cNvCxnSpPr>
          <p:nvPr/>
        </p:nvCxnSpPr>
        <p:spPr bwMode="auto">
          <a:xfrm>
            <a:off x="898525" y="3522663"/>
            <a:ext cx="163513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9" name="타원 39"/>
          <p:cNvSpPr>
            <a:spLocks noChangeArrowheads="1"/>
          </p:cNvSpPr>
          <p:nvPr/>
        </p:nvSpPr>
        <p:spPr bwMode="auto">
          <a:xfrm>
            <a:off x="2159000" y="3338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0" name="타원 40"/>
          <p:cNvSpPr>
            <a:spLocks noChangeArrowheads="1"/>
          </p:cNvSpPr>
          <p:nvPr/>
        </p:nvSpPr>
        <p:spPr bwMode="auto">
          <a:xfrm>
            <a:off x="2043113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1" name="직선 연결선 41"/>
          <p:cNvCxnSpPr>
            <a:cxnSpLocks noChangeShapeType="1"/>
            <a:stCxn id="98339" idx="4"/>
            <a:endCxn id="98340" idx="0"/>
          </p:cNvCxnSpPr>
          <p:nvPr/>
        </p:nvCxnSpPr>
        <p:spPr bwMode="auto">
          <a:xfrm flipH="1">
            <a:off x="2151063" y="3554413"/>
            <a:ext cx="115887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2" name="타원 42"/>
          <p:cNvSpPr>
            <a:spLocks noChangeArrowheads="1"/>
          </p:cNvSpPr>
          <p:nvPr/>
        </p:nvSpPr>
        <p:spPr bwMode="auto">
          <a:xfrm>
            <a:off x="2474913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3" name="타원 43"/>
          <p:cNvSpPr>
            <a:spLocks noChangeArrowheads="1"/>
          </p:cNvSpPr>
          <p:nvPr/>
        </p:nvSpPr>
        <p:spPr bwMode="auto">
          <a:xfrm>
            <a:off x="2690813" y="40544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4" name="직선 연결선 44"/>
          <p:cNvCxnSpPr>
            <a:cxnSpLocks noChangeShapeType="1"/>
            <a:stCxn id="98342" idx="5"/>
            <a:endCxn id="98343" idx="1"/>
          </p:cNvCxnSpPr>
          <p:nvPr/>
        </p:nvCxnSpPr>
        <p:spPr bwMode="auto">
          <a:xfrm>
            <a:off x="2659063" y="3919538"/>
            <a:ext cx="63500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5" name="직선 연결선 45"/>
          <p:cNvCxnSpPr>
            <a:cxnSpLocks noChangeShapeType="1"/>
            <a:stCxn id="98339" idx="5"/>
            <a:endCxn id="98342" idx="1"/>
          </p:cNvCxnSpPr>
          <p:nvPr/>
        </p:nvCxnSpPr>
        <p:spPr bwMode="auto">
          <a:xfrm>
            <a:off x="2343150" y="3522663"/>
            <a:ext cx="163513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6" name="타원 46"/>
          <p:cNvSpPr>
            <a:spLocks noChangeArrowheads="1"/>
          </p:cNvSpPr>
          <p:nvPr/>
        </p:nvSpPr>
        <p:spPr bwMode="auto">
          <a:xfrm>
            <a:off x="6791325" y="30654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7" name="타원 47"/>
          <p:cNvSpPr>
            <a:spLocks noChangeArrowheads="1"/>
          </p:cNvSpPr>
          <p:nvPr/>
        </p:nvSpPr>
        <p:spPr bwMode="auto">
          <a:xfrm>
            <a:off x="6677025" y="3462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8" name="직선 연결선 48"/>
          <p:cNvCxnSpPr>
            <a:cxnSpLocks noChangeShapeType="1"/>
            <a:stCxn id="98346" idx="4"/>
            <a:endCxn id="98347" idx="0"/>
          </p:cNvCxnSpPr>
          <p:nvPr/>
        </p:nvCxnSpPr>
        <p:spPr bwMode="auto">
          <a:xfrm flipH="1">
            <a:off x="6784975" y="3281363"/>
            <a:ext cx="114300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9" name="타원 49"/>
          <p:cNvSpPr>
            <a:spLocks noChangeArrowheads="1"/>
          </p:cNvSpPr>
          <p:nvPr/>
        </p:nvSpPr>
        <p:spPr bwMode="auto">
          <a:xfrm>
            <a:off x="7108825" y="3462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0" name="타원 50"/>
          <p:cNvSpPr>
            <a:spLocks noChangeArrowheads="1"/>
          </p:cNvSpPr>
          <p:nvPr/>
        </p:nvSpPr>
        <p:spPr bwMode="auto">
          <a:xfrm>
            <a:off x="7324725" y="37814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1" name="직선 연결선 51"/>
          <p:cNvCxnSpPr>
            <a:cxnSpLocks noChangeShapeType="1"/>
            <a:stCxn id="98349" idx="5"/>
            <a:endCxn id="98350" idx="1"/>
          </p:cNvCxnSpPr>
          <p:nvPr/>
        </p:nvCxnSpPr>
        <p:spPr bwMode="auto">
          <a:xfrm>
            <a:off x="7292975" y="3646488"/>
            <a:ext cx="63500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2" name="직선 연결선 52"/>
          <p:cNvCxnSpPr>
            <a:cxnSpLocks noChangeShapeType="1"/>
            <a:stCxn id="98346" idx="5"/>
            <a:endCxn id="98349" idx="1"/>
          </p:cNvCxnSpPr>
          <p:nvPr/>
        </p:nvCxnSpPr>
        <p:spPr bwMode="auto">
          <a:xfrm>
            <a:off x="6975475" y="3249613"/>
            <a:ext cx="165100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3" name="타원 53"/>
          <p:cNvSpPr>
            <a:spLocks noChangeArrowheads="1"/>
          </p:cNvSpPr>
          <p:nvPr/>
        </p:nvSpPr>
        <p:spPr bwMode="auto">
          <a:xfrm>
            <a:off x="7772400" y="34147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4" name="타원 54"/>
          <p:cNvSpPr>
            <a:spLocks noChangeArrowheads="1"/>
          </p:cNvSpPr>
          <p:nvPr/>
        </p:nvSpPr>
        <p:spPr bwMode="auto">
          <a:xfrm>
            <a:off x="7656513" y="38100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5" name="직선 연결선 55"/>
          <p:cNvCxnSpPr>
            <a:cxnSpLocks noChangeShapeType="1"/>
            <a:stCxn id="98353" idx="4"/>
            <a:endCxn id="98354" idx="0"/>
          </p:cNvCxnSpPr>
          <p:nvPr/>
        </p:nvCxnSpPr>
        <p:spPr bwMode="auto">
          <a:xfrm flipH="1">
            <a:off x="7764463" y="363061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6" name="타원 56"/>
          <p:cNvSpPr>
            <a:spLocks noChangeArrowheads="1"/>
          </p:cNvSpPr>
          <p:nvPr/>
        </p:nvSpPr>
        <p:spPr bwMode="auto">
          <a:xfrm>
            <a:off x="8088313" y="38100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7" name="타원 57"/>
          <p:cNvSpPr>
            <a:spLocks noChangeArrowheads="1"/>
          </p:cNvSpPr>
          <p:nvPr/>
        </p:nvSpPr>
        <p:spPr bwMode="auto">
          <a:xfrm>
            <a:off x="8304213" y="41290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8" name="직선 연결선 58"/>
          <p:cNvCxnSpPr>
            <a:cxnSpLocks noChangeShapeType="1"/>
            <a:stCxn id="98356" idx="5"/>
            <a:endCxn id="98357" idx="1"/>
          </p:cNvCxnSpPr>
          <p:nvPr/>
        </p:nvCxnSpPr>
        <p:spPr bwMode="auto">
          <a:xfrm>
            <a:off x="8272463" y="3994150"/>
            <a:ext cx="63500" cy="1666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9" name="직선 연결선 59"/>
          <p:cNvCxnSpPr>
            <a:cxnSpLocks noChangeShapeType="1"/>
            <a:stCxn id="98353" idx="5"/>
            <a:endCxn id="98356" idx="1"/>
          </p:cNvCxnSpPr>
          <p:nvPr/>
        </p:nvCxnSpPr>
        <p:spPr bwMode="auto">
          <a:xfrm>
            <a:off x="7956550" y="3598863"/>
            <a:ext cx="163513" cy="2428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0" name="직선 연결선 61"/>
          <p:cNvCxnSpPr>
            <a:cxnSpLocks noChangeShapeType="1"/>
            <a:stCxn id="98346" idx="5"/>
            <a:endCxn id="98353" idx="1"/>
          </p:cNvCxnSpPr>
          <p:nvPr/>
        </p:nvCxnSpPr>
        <p:spPr bwMode="auto">
          <a:xfrm>
            <a:off x="6975475" y="3249613"/>
            <a:ext cx="827088" cy="195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88925" y="1762125"/>
            <a:ext cx="698500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초기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94288" y="1547813"/>
            <a:ext cx="1217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0513" y="2724150"/>
            <a:ext cx="12160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65700" y="2971800"/>
            <a:ext cx="12176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0425" y="4799013"/>
            <a:ext cx="77057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원소가 있을 때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최종 </a:t>
            </a:r>
            <a:r>
              <a:rPr lang="ko-KR" altLang="en-US" sz="2000" dirty="0" err="1" smtClean="0">
                <a:solidFill>
                  <a:srgbClr val="3E020C"/>
                </a:solidFill>
                <a:latin typeface="Times New Roman" pitchFamily="18" charset="0"/>
              </a:rPr>
              <a:t>트리최대높이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 n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따라서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회의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union, find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시간은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n)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이다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98366" name="그룹 13"/>
          <p:cNvGrpSpPr>
            <a:grpSpLocks/>
          </p:cNvGrpSpPr>
          <p:nvPr/>
        </p:nvGrpSpPr>
        <p:grpSpPr bwMode="auto">
          <a:xfrm>
            <a:off x="8585200" y="3081338"/>
            <a:ext cx="247650" cy="1220787"/>
            <a:chOff x="8280278" y="4799013"/>
            <a:chExt cx="247650" cy="1222275"/>
          </a:xfrm>
        </p:grpSpPr>
        <p:cxnSp>
          <p:nvCxnSpPr>
            <p:cNvPr id="98368" name="직선 화살표 연결선 8"/>
            <p:cNvCxnSpPr>
              <a:cxnSpLocks noChangeShapeType="1"/>
            </p:cNvCxnSpPr>
            <p:nvPr/>
          </p:nvCxnSpPr>
          <p:spPr bwMode="auto">
            <a:xfrm>
              <a:off x="8412163" y="4799013"/>
              <a:ext cx="0" cy="122227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69" name="직선 연결선 10"/>
            <p:cNvCxnSpPr>
              <a:cxnSpLocks noChangeShapeType="1"/>
            </p:cNvCxnSpPr>
            <p:nvPr/>
          </p:nvCxnSpPr>
          <p:spPr bwMode="auto">
            <a:xfrm>
              <a:off x="8280278" y="4799013"/>
              <a:ext cx="24765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70" name="직선 연결선 12"/>
            <p:cNvCxnSpPr>
              <a:cxnSpLocks noChangeShapeType="1"/>
            </p:cNvCxnSpPr>
            <p:nvPr/>
          </p:nvCxnSpPr>
          <p:spPr bwMode="auto">
            <a:xfrm>
              <a:off x="8296398" y="6021288"/>
              <a:ext cx="21590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8707438" y="3530600"/>
            <a:ext cx="287337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4" descr="04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571500"/>
            <a:ext cx="5668963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5125" y="2286000"/>
            <a:ext cx="10890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5125" y="3201988"/>
            <a:ext cx="1489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25" y="4059238"/>
            <a:ext cx="1362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5125" y="4916488"/>
            <a:ext cx="21780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12+1+1+1+1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12295" name="그룹 8"/>
          <p:cNvGrpSpPr>
            <a:grpSpLocks/>
          </p:cNvGrpSpPr>
          <p:nvPr/>
        </p:nvGrpSpPr>
        <p:grpSpPr bwMode="auto">
          <a:xfrm>
            <a:off x="7191375" y="3232150"/>
            <a:ext cx="285750" cy="285750"/>
            <a:chOff x="7643834" y="714356"/>
            <a:chExt cx="285752" cy="285752"/>
          </a:xfrm>
        </p:grpSpPr>
        <p:cxnSp>
          <p:nvCxnSpPr>
            <p:cNvPr id="12300" name="직선 연결선 9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직선 연결선 10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grpSp>
        <p:nvGrpSpPr>
          <p:cNvPr id="12296" name="그룹 11"/>
          <p:cNvGrpSpPr>
            <a:grpSpLocks/>
          </p:cNvGrpSpPr>
          <p:nvPr/>
        </p:nvGrpSpPr>
        <p:grpSpPr bwMode="auto">
          <a:xfrm>
            <a:off x="7143750" y="4106863"/>
            <a:ext cx="285750" cy="285750"/>
            <a:chOff x="7643834" y="714356"/>
            <a:chExt cx="285752" cy="285752"/>
          </a:xfrm>
        </p:grpSpPr>
        <p:cxnSp>
          <p:nvCxnSpPr>
            <p:cNvPr id="12298" name="직선 연결선 12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sp>
        <p:nvSpPr>
          <p:cNvPr id="12297" name="슬라이드 번호 개체 틀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7A4A5D-8102-4CCF-928B-D52A9A06B75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3922" y="194063"/>
            <a:ext cx="211468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거스름돈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16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센트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F1A02E-B2A5-434D-88A2-FD794A3F095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99331" name="직사각형 2"/>
          <p:cNvSpPr>
            <a:spLocks noChangeArrowheads="1"/>
          </p:cNvSpPr>
          <p:nvPr/>
        </p:nvSpPr>
        <p:spPr bwMode="auto">
          <a:xfrm>
            <a:off x="352425" y="474663"/>
            <a:ext cx="2982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3E020C"/>
                </a:solidFill>
              </a:rPr>
              <a:t> (c) path compression </a:t>
            </a:r>
            <a:r>
              <a:rPr lang="ko-KR" altLang="en-US">
                <a:solidFill>
                  <a:srgbClr val="3E020C"/>
                </a:solidFill>
              </a:rPr>
              <a:t>방법</a:t>
            </a:r>
            <a:endParaRPr lang="en-US" altLang="ko-KR">
              <a:solidFill>
                <a:srgbClr val="3E020C"/>
              </a:solidFill>
            </a:endParaRPr>
          </a:p>
        </p:txBody>
      </p:sp>
      <p:sp>
        <p:nvSpPr>
          <p:cNvPr id="99332" name="타원 3"/>
          <p:cNvSpPr>
            <a:spLocks noChangeArrowheads="1"/>
          </p:cNvSpPr>
          <p:nvPr/>
        </p:nvSpPr>
        <p:spPr bwMode="auto">
          <a:xfrm>
            <a:off x="1131888" y="23796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r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33" name="타원 4"/>
          <p:cNvSpPr>
            <a:spLocks noChangeArrowheads="1"/>
          </p:cNvSpPr>
          <p:nvPr/>
        </p:nvSpPr>
        <p:spPr bwMode="auto">
          <a:xfrm>
            <a:off x="901700" y="27479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34" name="타원 5"/>
          <p:cNvSpPr>
            <a:spLocks noChangeArrowheads="1"/>
          </p:cNvSpPr>
          <p:nvPr/>
        </p:nvSpPr>
        <p:spPr bwMode="auto">
          <a:xfrm>
            <a:off x="2070100" y="287655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x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35" name="타원 6"/>
          <p:cNvSpPr>
            <a:spLocks noChangeArrowheads="1"/>
          </p:cNvSpPr>
          <p:nvPr/>
        </p:nvSpPr>
        <p:spPr bwMode="auto">
          <a:xfrm>
            <a:off x="2767013" y="33416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y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2" name="타원 7"/>
          <p:cNvSpPr>
            <a:spLocks noChangeArrowheads="1"/>
          </p:cNvSpPr>
          <p:nvPr/>
        </p:nvSpPr>
        <p:spPr bwMode="auto">
          <a:xfrm>
            <a:off x="3563938" y="3860800"/>
            <a:ext cx="215900" cy="2159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buChar char="ü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buClr>
                <a:schemeClr val="tx2"/>
              </a:buClr>
              <a:buChar char="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buChar char="Ø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buClr>
                <a:schemeClr val="tx2"/>
              </a:buClr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z</a:t>
            </a:r>
            <a:endParaRPr lang="ko-KR" altLang="en-US" sz="1200" smtClean="0">
              <a:latin typeface="+mn-lt"/>
            </a:endParaRPr>
          </a:p>
        </p:txBody>
      </p:sp>
      <p:cxnSp>
        <p:nvCxnSpPr>
          <p:cNvPr id="99337" name="직선 연결선 8"/>
          <p:cNvCxnSpPr>
            <a:cxnSpLocks noChangeShapeType="1"/>
            <a:stCxn id="99332" idx="3"/>
            <a:endCxn id="99333" idx="7"/>
          </p:cNvCxnSpPr>
          <p:nvPr/>
        </p:nvCxnSpPr>
        <p:spPr bwMode="auto">
          <a:xfrm flipH="1">
            <a:off x="1085850" y="2563813"/>
            <a:ext cx="76200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8" name="직선 연결선 9"/>
          <p:cNvCxnSpPr>
            <a:cxnSpLocks noChangeShapeType="1"/>
            <a:stCxn id="99332" idx="5"/>
            <a:endCxn id="36" idx="1"/>
          </p:cNvCxnSpPr>
          <p:nvPr/>
        </p:nvCxnSpPr>
        <p:spPr bwMode="auto">
          <a:xfrm>
            <a:off x="1316038" y="2563813"/>
            <a:ext cx="265112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9" name="직선 연결선 10"/>
          <p:cNvCxnSpPr>
            <a:cxnSpLocks noChangeShapeType="1"/>
            <a:stCxn id="99334" idx="5"/>
            <a:endCxn id="99335" idx="1"/>
          </p:cNvCxnSpPr>
          <p:nvPr/>
        </p:nvCxnSpPr>
        <p:spPr bwMode="auto">
          <a:xfrm>
            <a:off x="2254250" y="3060700"/>
            <a:ext cx="544513" cy="3127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40" name="직선 연결선 11"/>
          <p:cNvCxnSpPr>
            <a:cxnSpLocks noChangeShapeType="1"/>
            <a:stCxn id="99335" idx="5"/>
          </p:cNvCxnSpPr>
          <p:nvPr/>
        </p:nvCxnSpPr>
        <p:spPr bwMode="auto">
          <a:xfrm>
            <a:off x="2951163" y="3525838"/>
            <a:ext cx="644525" cy="3667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41" name="이등변 삼각형 12"/>
          <p:cNvSpPr>
            <a:spLocks noChangeArrowheads="1"/>
          </p:cNvSpPr>
          <p:nvPr/>
        </p:nvSpPr>
        <p:spPr bwMode="auto">
          <a:xfrm>
            <a:off x="1985963" y="3084513"/>
            <a:ext cx="398462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smtClean="0">
              <a:latin typeface="+mn-lt"/>
            </a:endParaRPr>
          </a:p>
        </p:txBody>
      </p:sp>
      <p:sp>
        <p:nvSpPr>
          <p:cNvPr id="99342" name="이등변 삼각형 23"/>
          <p:cNvSpPr>
            <a:spLocks noChangeArrowheads="1"/>
          </p:cNvSpPr>
          <p:nvPr/>
        </p:nvSpPr>
        <p:spPr bwMode="auto">
          <a:xfrm>
            <a:off x="2676525" y="3557588"/>
            <a:ext cx="396875" cy="56515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43" name="이등변 삼각형 24"/>
          <p:cNvSpPr>
            <a:spLocks noChangeArrowheads="1"/>
          </p:cNvSpPr>
          <p:nvPr/>
        </p:nvSpPr>
        <p:spPr bwMode="auto">
          <a:xfrm>
            <a:off x="3471863" y="4076700"/>
            <a:ext cx="398462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 bwMode="auto">
          <a:xfrm>
            <a:off x="4575175" y="3800475"/>
            <a:ext cx="527050" cy="35083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398963" y="4273550"/>
            <a:ext cx="746125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find(z)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9346" name="타원 28"/>
          <p:cNvSpPr>
            <a:spLocks noChangeArrowheads="1"/>
          </p:cNvSpPr>
          <p:nvPr/>
        </p:nvSpPr>
        <p:spPr bwMode="auto">
          <a:xfrm>
            <a:off x="5994400" y="31019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r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47" name="타원 29"/>
          <p:cNvSpPr>
            <a:spLocks noChangeArrowheads="1"/>
          </p:cNvSpPr>
          <p:nvPr/>
        </p:nvSpPr>
        <p:spPr bwMode="auto">
          <a:xfrm>
            <a:off x="5381625" y="35575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48" name="타원 30"/>
          <p:cNvSpPr>
            <a:spLocks noChangeArrowheads="1"/>
          </p:cNvSpPr>
          <p:nvPr/>
        </p:nvSpPr>
        <p:spPr bwMode="auto">
          <a:xfrm>
            <a:off x="5873750" y="35131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w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49" name="타원 31"/>
          <p:cNvSpPr>
            <a:spLocks noChangeArrowheads="1"/>
          </p:cNvSpPr>
          <p:nvPr/>
        </p:nvSpPr>
        <p:spPr bwMode="auto">
          <a:xfrm>
            <a:off x="7027863" y="35734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y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3" name="타원 32"/>
          <p:cNvSpPr>
            <a:spLocks noChangeArrowheads="1"/>
          </p:cNvSpPr>
          <p:nvPr/>
        </p:nvSpPr>
        <p:spPr bwMode="auto">
          <a:xfrm>
            <a:off x="7754938" y="3603625"/>
            <a:ext cx="215900" cy="2159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buChar char="ü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buClr>
                <a:schemeClr val="tx2"/>
              </a:buClr>
              <a:buChar char="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buChar char="Ø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buClr>
                <a:schemeClr val="tx2"/>
              </a:buClr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z</a:t>
            </a:r>
            <a:endParaRPr lang="ko-KR" altLang="en-US" sz="1200" smtClean="0">
              <a:latin typeface="+mn-lt"/>
            </a:endParaRPr>
          </a:p>
        </p:txBody>
      </p:sp>
      <p:cxnSp>
        <p:nvCxnSpPr>
          <p:cNvPr id="99351" name="직선 연결선 33"/>
          <p:cNvCxnSpPr>
            <a:cxnSpLocks noChangeShapeType="1"/>
            <a:stCxn id="99346" idx="3"/>
            <a:endCxn id="99347" idx="7"/>
          </p:cNvCxnSpPr>
          <p:nvPr/>
        </p:nvCxnSpPr>
        <p:spPr bwMode="auto">
          <a:xfrm flipH="1">
            <a:off x="5565775" y="3286125"/>
            <a:ext cx="460375" cy="3032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2" name="직선 연결선 34"/>
          <p:cNvCxnSpPr>
            <a:cxnSpLocks noChangeShapeType="1"/>
            <a:stCxn id="99346" idx="4"/>
            <a:endCxn id="99348" idx="7"/>
          </p:cNvCxnSpPr>
          <p:nvPr/>
        </p:nvCxnSpPr>
        <p:spPr bwMode="auto">
          <a:xfrm flipH="1">
            <a:off x="6057900" y="3317875"/>
            <a:ext cx="44450" cy="2270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3" name="직선 연결선 35"/>
          <p:cNvCxnSpPr>
            <a:cxnSpLocks noChangeShapeType="1"/>
            <a:stCxn id="99346" idx="5"/>
            <a:endCxn id="99349" idx="1"/>
          </p:cNvCxnSpPr>
          <p:nvPr/>
        </p:nvCxnSpPr>
        <p:spPr bwMode="auto">
          <a:xfrm>
            <a:off x="6178550" y="3286125"/>
            <a:ext cx="881063" cy="319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4" name="직선 연결선 36"/>
          <p:cNvCxnSpPr>
            <a:cxnSpLocks noChangeShapeType="1"/>
            <a:stCxn id="99346" idx="5"/>
          </p:cNvCxnSpPr>
          <p:nvPr/>
        </p:nvCxnSpPr>
        <p:spPr bwMode="auto">
          <a:xfrm>
            <a:off x="6178550" y="3286125"/>
            <a:ext cx="1608138" cy="3492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55" name="이등변 삼각형 37"/>
          <p:cNvSpPr>
            <a:spLocks noChangeArrowheads="1"/>
          </p:cNvSpPr>
          <p:nvPr/>
        </p:nvSpPr>
        <p:spPr bwMode="auto">
          <a:xfrm>
            <a:off x="5795963" y="3716338"/>
            <a:ext cx="396875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56" name="이등변 삼각형 38"/>
          <p:cNvSpPr>
            <a:spLocks noChangeArrowheads="1"/>
          </p:cNvSpPr>
          <p:nvPr/>
        </p:nvSpPr>
        <p:spPr bwMode="auto">
          <a:xfrm>
            <a:off x="6948488" y="3781425"/>
            <a:ext cx="396875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57" name="이등변 삼각형 39"/>
          <p:cNvSpPr>
            <a:spLocks noChangeArrowheads="1"/>
          </p:cNvSpPr>
          <p:nvPr/>
        </p:nvSpPr>
        <p:spPr bwMode="auto">
          <a:xfrm>
            <a:off x="7662863" y="3830638"/>
            <a:ext cx="400050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58" name="직선 화살표 연결선 4"/>
          <p:cNvCxnSpPr>
            <a:cxnSpLocks noChangeShapeType="1"/>
          </p:cNvCxnSpPr>
          <p:nvPr/>
        </p:nvCxnSpPr>
        <p:spPr bwMode="auto">
          <a:xfrm flipH="1">
            <a:off x="3073400" y="2773363"/>
            <a:ext cx="490538" cy="56832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9" name="직선 화살표 연결선 139"/>
          <p:cNvCxnSpPr>
            <a:cxnSpLocks noChangeShapeType="1"/>
          </p:cNvCxnSpPr>
          <p:nvPr/>
        </p:nvCxnSpPr>
        <p:spPr bwMode="auto">
          <a:xfrm flipH="1">
            <a:off x="3706813" y="2876550"/>
            <a:ext cx="131762" cy="9096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2637035" y="2031713"/>
            <a:ext cx="339387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find(z) 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 </a:t>
            </a:r>
            <a:r>
              <a:rPr lang="ko-KR" altLang="en-US" sz="16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방문하는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노드들을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child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만듦</a:t>
            </a:r>
          </a:p>
        </p:txBody>
      </p:sp>
      <p:cxnSp>
        <p:nvCxnSpPr>
          <p:cNvPr id="99361" name="직선 화살표 연결선 140"/>
          <p:cNvCxnSpPr>
            <a:cxnSpLocks noChangeShapeType="1"/>
          </p:cNvCxnSpPr>
          <p:nvPr/>
        </p:nvCxnSpPr>
        <p:spPr bwMode="auto">
          <a:xfrm flipH="1">
            <a:off x="6807200" y="2908300"/>
            <a:ext cx="293688" cy="5921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62" name="직선 화살표 연결선 141"/>
          <p:cNvCxnSpPr>
            <a:cxnSpLocks noChangeShapeType="1"/>
          </p:cNvCxnSpPr>
          <p:nvPr/>
        </p:nvCxnSpPr>
        <p:spPr bwMode="auto">
          <a:xfrm>
            <a:off x="7243763" y="2908300"/>
            <a:ext cx="82550" cy="6175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TextBox 146"/>
          <p:cNvSpPr txBox="1"/>
          <p:nvPr/>
        </p:nvSpPr>
        <p:spPr>
          <a:xfrm>
            <a:off x="6651625" y="2466975"/>
            <a:ext cx="1184275" cy="338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child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6" name="타원 5"/>
          <p:cNvSpPr>
            <a:spLocks noChangeArrowheads="1"/>
          </p:cNvSpPr>
          <p:nvPr/>
        </p:nvSpPr>
        <p:spPr bwMode="auto">
          <a:xfrm>
            <a:off x="1549400" y="26654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w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65" name="이등변 삼각형 12"/>
          <p:cNvSpPr>
            <a:spLocks noChangeArrowheads="1"/>
          </p:cNvSpPr>
          <p:nvPr/>
        </p:nvSpPr>
        <p:spPr bwMode="auto">
          <a:xfrm>
            <a:off x="1465263" y="2873375"/>
            <a:ext cx="398462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66" name="직선 연결선 4"/>
          <p:cNvCxnSpPr>
            <a:cxnSpLocks noChangeShapeType="1"/>
            <a:stCxn id="36" idx="6"/>
            <a:endCxn id="99334" idx="1"/>
          </p:cNvCxnSpPr>
          <p:nvPr/>
        </p:nvCxnSpPr>
        <p:spPr bwMode="auto">
          <a:xfrm>
            <a:off x="1765300" y="2773363"/>
            <a:ext cx="336550" cy="134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67" name="직선 화살표 연결선 4"/>
          <p:cNvCxnSpPr>
            <a:cxnSpLocks noChangeShapeType="1"/>
          </p:cNvCxnSpPr>
          <p:nvPr/>
        </p:nvCxnSpPr>
        <p:spPr bwMode="auto">
          <a:xfrm flipH="1">
            <a:off x="2265363" y="2692400"/>
            <a:ext cx="1054100" cy="18891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68" name="이등변 삼각형 12"/>
          <p:cNvSpPr>
            <a:spLocks noChangeArrowheads="1"/>
          </p:cNvSpPr>
          <p:nvPr/>
        </p:nvSpPr>
        <p:spPr bwMode="auto">
          <a:xfrm>
            <a:off x="811213" y="2970213"/>
            <a:ext cx="398462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69" name="이등변 삼각형 12"/>
          <p:cNvSpPr>
            <a:spLocks noChangeArrowheads="1"/>
          </p:cNvSpPr>
          <p:nvPr/>
        </p:nvSpPr>
        <p:spPr bwMode="auto">
          <a:xfrm>
            <a:off x="5280025" y="3795713"/>
            <a:ext cx="398463" cy="561975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5" name="타원 31"/>
          <p:cNvSpPr>
            <a:spLocks noChangeArrowheads="1"/>
          </p:cNvSpPr>
          <p:nvPr/>
        </p:nvSpPr>
        <p:spPr bwMode="auto">
          <a:xfrm>
            <a:off x="6437313" y="35814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x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71" name="이등변 삼각형 38"/>
          <p:cNvSpPr>
            <a:spLocks noChangeArrowheads="1"/>
          </p:cNvSpPr>
          <p:nvPr/>
        </p:nvSpPr>
        <p:spPr bwMode="auto">
          <a:xfrm>
            <a:off x="6356350" y="3789363"/>
            <a:ext cx="398463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72" name="직선 연결선 15"/>
          <p:cNvCxnSpPr>
            <a:cxnSpLocks noChangeShapeType="1"/>
            <a:stCxn id="99346" idx="5"/>
            <a:endCxn id="45" idx="1"/>
          </p:cNvCxnSpPr>
          <p:nvPr/>
        </p:nvCxnSpPr>
        <p:spPr bwMode="auto">
          <a:xfrm>
            <a:off x="6178550" y="3286125"/>
            <a:ext cx="290513" cy="3270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73" name="직선 화살표 연결선 140"/>
          <p:cNvCxnSpPr>
            <a:cxnSpLocks noChangeShapeType="1"/>
            <a:endCxn id="45" idx="0"/>
          </p:cNvCxnSpPr>
          <p:nvPr/>
        </p:nvCxnSpPr>
        <p:spPr bwMode="auto">
          <a:xfrm flipH="1">
            <a:off x="6545263" y="2841625"/>
            <a:ext cx="400050" cy="73977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728663" y="1427163"/>
            <a:ext cx="2746375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find(z) </a:t>
            </a: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명령어가 수행될 경우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/>
          <p:cNvSpPr/>
          <p:nvPr/>
        </p:nvSpPr>
        <p:spPr bwMode="auto">
          <a:xfrm>
            <a:off x="4572000" y="1284288"/>
            <a:ext cx="3635375" cy="2997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15" name="직사각형 114"/>
          <p:cNvSpPr/>
          <p:nvPr/>
        </p:nvSpPr>
        <p:spPr bwMode="auto">
          <a:xfrm>
            <a:off x="506413" y="1284288"/>
            <a:ext cx="3635375" cy="2997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0035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C6874-40D0-41EB-BB0C-9D5DF215E4F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1917700" y="15827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2" name="타원 31"/>
          <p:cNvSpPr/>
          <p:nvPr/>
        </p:nvSpPr>
        <p:spPr bwMode="auto">
          <a:xfrm>
            <a:off x="2195513" y="15890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3" name="타원 32"/>
          <p:cNvSpPr/>
          <p:nvPr/>
        </p:nvSpPr>
        <p:spPr bwMode="auto">
          <a:xfrm>
            <a:off x="3683000" y="158273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3106738" y="1587500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3386138" y="15859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2505075" y="15875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7" name="타원 36"/>
          <p:cNvSpPr/>
          <p:nvPr/>
        </p:nvSpPr>
        <p:spPr bwMode="auto">
          <a:xfrm>
            <a:off x="2794000" y="15859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46" name="타원 45"/>
          <p:cNvSpPr/>
          <p:nvPr/>
        </p:nvSpPr>
        <p:spPr bwMode="auto">
          <a:xfrm>
            <a:off x="1593850" y="15843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0365" name="직사각형 2"/>
          <p:cNvSpPr>
            <a:spLocks noChangeArrowheads="1"/>
          </p:cNvSpPr>
          <p:nvPr/>
        </p:nvSpPr>
        <p:spPr bwMode="auto">
          <a:xfrm>
            <a:off x="515938" y="1963738"/>
            <a:ext cx="936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union(1,2)</a:t>
            </a:r>
          </a:p>
        </p:txBody>
      </p:sp>
      <p:sp>
        <p:nvSpPr>
          <p:cNvPr id="49" name="타원 48"/>
          <p:cNvSpPr/>
          <p:nvPr/>
        </p:nvSpPr>
        <p:spPr bwMode="auto">
          <a:xfrm>
            <a:off x="1917700" y="18859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타원 49"/>
          <p:cNvSpPr/>
          <p:nvPr/>
        </p:nvSpPr>
        <p:spPr bwMode="auto">
          <a:xfrm>
            <a:off x="2195513" y="18923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 bwMode="auto">
          <a:xfrm>
            <a:off x="3683000" y="18859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52" name="타원 51"/>
          <p:cNvSpPr/>
          <p:nvPr/>
        </p:nvSpPr>
        <p:spPr bwMode="auto">
          <a:xfrm>
            <a:off x="3106738" y="18907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53" name="타원 52"/>
          <p:cNvSpPr/>
          <p:nvPr/>
        </p:nvSpPr>
        <p:spPr bwMode="auto">
          <a:xfrm>
            <a:off x="3386138" y="18891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 bwMode="auto">
          <a:xfrm>
            <a:off x="2505075" y="18907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5" name="타원 54"/>
          <p:cNvSpPr/>
          <p:nvPr/>
        </p:nvSpPr>
        <p:spPr bwMode="auto">
          <a:xfrm>
            <a:off x="2794000" y="18891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 bwMode="auto">
          <a:xfrm>
            <a:off x="1917700" y="2162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0374" name="직사각형 56"/>
          <p:cNvSpPr>
            <a:spLocks noChangeArrowheads="1"/>
          </p:cNvSpPr>
          <p:nvPr/>
        </p:nvSpPr>
        <p:spPr bwMode="auto">
          <a:xfrm>
            <a:off x="495300" y="2547938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union(3,4)</a:t>
            </a:r>
          </a:p>
        </p:txBody>
      </p:sp>
      <p:cxnSp>
        <p:nvCxnSpPr>
          <p:cNvPr id="100375" name="직선 연결선 4"/>
          <p:cNvCxnSpPr>
            <a:cxnSpLocks noChangeShapeType="1"/>
            <a:stCxn id="49" idx="4"/>
            <a:endCxn id="56" idx="0"/>
          </p:cNvCxnSpPr>
          <p:nvPr/>
        </p:nvCxnSpPr>
        <p:spPr bwMode="auto">
          <a:xfrm>
            <a:off x="1989138" y="2028825"/>
            <a:ext cx="0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타원 59"/>
          <p:cNvSpPr/>
          <p:nvPr/>
        </p:nvSpPr>
        <p:spPr bwMode="auto">
          <a:xfrm>
            <a:off x="1908175" y="24034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타원 60"/>
          <p:cNvSpPr/>
          <p:nvPr/>
        </p:nvSpPr>
        <p:spPr bwMode="auto">
          <a:xfrm>
            <a:off x="2493963" y="268922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2" name="타원 61"/>
          <p:cNvSpPr/>
          <p:nvPr/>
        </p:nvSpPr>
        <p:spPr bwMode="auto">
          <a:xfrm>
            <a:off x="3673475" y="24034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 bwMode="auto">
          <a:xfrm>
            <a:off x="3097213" y="2408238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64" name="타원 63"/>
          <p:cNvSpPr/>
          <p:nvPr/>
        </p:nvSpPr>
        <p:spPr bwMode="auto">
          <a:xfrm>
            <a:off x="3376613" y="24066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65" name="타원 64"/>
          <p:cNvSpPr/>
          <p:nvPr/>
        </p:nvSpPr>
        <p:spPr bwMode="auto">
          <a:xfrm>
            <a:off x="2495550" y="240823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타원 65"/>
          <p:cNvSpPr/>
          <p:nvPr/>
        </p:nvSpPr>
        <p:spPr bwMode="auto">
          <a:xfrm>
            <a:off x="2784475" y="24066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7" name="타원 66"/>
          <p:cNvSpPr/>
          <p:nvPr/>
        </p:nvSpPr>
        <p:spPr bwMode="auto">
          <a:xfrm>
            <a:off x="1908175" y="26797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384" name="직선 연결선 67"/>
          <p:cNvCxnSpPr>
            <a:cxnSpLocks noChangeShapeType="1"/>
            <a:stCxn id="60" idx="4"/>
            <a:endCxn id="67" idx="0"/>
          </p:cNvCxnSpPr>
          <p:nvPr/>
        </p:nvCxnSpPr>
        <p:spPr bwMode="auto">
          <a:xfrm>
            <a:off x="1979613" y="2546350"/>
            <a:ext cx="0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85" name="직선 연결선 6"/>
          <p:cNvCxnSpPr>
            <a:cxnSpLocks noChangeShapeType="1"/>
            <a:stCxn id="65" idx="4"/>
            <a:endCxn id="61" idx="0"/>
          </p:cNvCxnSpPr>
          <p:nvPr/>
        </p:nvCxnSpPr>
        <p:spPr bwMode="auto">
          <a:xfrm flipH="1">
            <a:off x="2565400" y="2552700"/>
            <a:ext cx="1588" cy="1365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86" name="직사각형 70"/>
          <p:cNvSpPr>
            <a:spLocks noChangeArrowheads="1"/>
          </p:cNvSpPr>
          <p:nvPr/>
        </p:nvSpPr>
        <p:spPr bwMode="auto">
          <a:xfrm>
            <a:off x="515938" y="3006725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union(1,6)</a:t>
            </a:r>
          </a:p>
        </p:txBody>
      </p:sp>
      <p:sp>
        <p:nvSpPr>
          <p:cNvPr id="72" name="타원 71"/>
          <p:cNvSpPr/>
          <p:nvPr/>
        </p:nvSpPr>
        <p:spPr bwMode="auto">
          <a:xfrm>
            <a:off x="1790700" y="29352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3" name="타원 72"/>
          <p:cNvSpPr/>
          <p:nvPr/>
        </p:nvSpPr>
        <p:spPr bwMode="auto">
          <a:xfrm>
            <a:off x="2335213" y="32194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타원 73"/>
          <p:cNvSpPr/>
          <p:nvPr/>
        </p:nvSpPr>
        <p:spPr bwMode="auto">
          <a:xfrm>
            <a:off x="3516313" y="29352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75" name="타원 74"/>
          <p:cNvSpPr/>
          <p:nvPr/>
        </p:nvSpPr>
        <p:spPr bwMode="auto">
          <a:xfrm>
            <a:off x="1965325" y="3228975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76" name="타원 75"/>
          <p:cNvSpPr/>
          <p:nvPr/>
        </p:nvSpPr>
        <p:spPr bwMode="auto">
          <a:xfrm>
            <a:off x="3219450" y="29384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77" name="타원 76"/>
          <p:cNvSpPr/>
          <p:nvPr/>
        </p:nvSpPr>
        <p:spPr bwMode="auto">
          <a:xfrm>
            <a:off x="2338388" y="29400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8" name="타원 77"/>
          <p:cNvSpPr/>
          <p:nvPr/>
        </p:nvSpPr>
        <p:spPr bwMode="auto">
          <a:xfrm>
            <a:off x="2627313" y="29384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9" name="타원 78"/>
          <p:cNvSpPr/>
          <p:nvPr/>
        </p:nvSpPr>
        <p:spPr bwMode="auto">
          <a:xfrm>
            <a:off x="1704975" y="32210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395" name="직선 연결선 79"/>
          <p:cNvCxnSpPr>
            <a:cxnSpLocks noChangeShapeType="1"/>
            <a:stCxn id="72" idx="4"/>
            <a:endCxn id="79" idx="0"/>
          </p:cNvCxnSpPr>
          <p:nvPr/>
        </p:nvCxnSpPr>
        <p:spPr bwMode="auto">
          <a:xfrm flipH="1">
            <a:off x="1776413" y="3078163"/>
            <a:ext cx="85725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96" name="직선 연결선 80"/>
          <p:cNvCxnSpPr>
            <a:cxnSpLocks noChangeShapeType="1"/>
            <a:stCxn id="77" idx="4"/>
            <a:endCxn id="73" idx="0"/>
          </p:cNvCxnSpPr>
          <p:nvPr/>
        </p:nvCxnSpPr>
        <p:spPr bwMode="auto">
          <a:xfrm flipH="1">
            <a:off x="2408238" y="3084513"/>
            <a:ext cx="1587" cy="134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97" name="직선 연결선 10"/>
          <p:cNvCxnSpPr>
            <a:cxnSpLocks noChangeShapeType="1"/>
            <a:stCxn id="72" idx="4"/>
            <a:endCxn id="75" idx="1"/>
          </p:cNvCxnSpPr>
          <p:nvPr/>
        </p:nvCxnSpPr>
        <p:spPr bwMode="auto">
          <a:xfrm>
            <a:off x="1862138" y="3078163"/>
            <a:ext cx="123825" cy="171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98" name="직사각형 85"/>
          <p:cNvSpPr>
            <a:spLocks noChangeArrowheads="1"/>
          </p:cNvSpPr>
          <p:nvPr/>
        </p:nvSpPr>
        <p:spPr bwMode="auto">
          <a:xfrm>
            <a:off x="495300" y="3524250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union(1,4)</a:t>
            </a:r>
          </a:p>
        </p:txBody>
      </p:sp>
      <p:sp>
        <p:nvSpPr>
          <p:cNvPr id="98" name="타원 97"/>
          <p:cNvSpPr/>
          <p:nvPr/>
        </p:nvSpPr>
        <p:spPr bwMode="auto">
          <a:xfrm>
            <a:off x="1758950" y="35925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 bwMode="auto">
          <a:xfrm>
            <a:off x="2325688" y="408463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0" name="타원 99"/>
          <p:cNvSpPr/>
          <p:nvPr/>
        </p:nvSpPr>
        <p:spPr bwMode="auto">
          <a:xfrm>
            <a:off x="3484563" y="359251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01" name="타원 100"/>
          <p:cNvSpPr/>
          <p:nvPr/>
        </p:nvSpPr>
        <p:spPr bwMode="auto">
          <a:xfrm>
            <a:off x="1933575" y="3886200"/>
            <a:ext cx="146050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02" name="타원 101"/>
          <p:cNvSpPr/>
          <p:nvPr/>
        </p:nvSpPr>
        <p:spPr bwMode="auto">
          <a:xfrm>
            <a:off x="3187700" y="35956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03" name="타원 102"/>
          <p:cNvSpPr/>
          <p:nvPr/>
        </p:nvSpPr>
        <p:spPr bwMode="auto">
          <a:xfrm>
            <a:off x="2255838" y="38354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4" name="타원 103"/>
          <p:cNvSpPr/>
          <p:nvPr/>
        </p:nvSpPr>
        <p:spPr bwMode="auto">
          <a:xfrm>
            <a:off x="2595563" y="35956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05" name="타원 104"/>
          <p:cNvSpPr/>
          <p:nvPr/>
        </p:nvSpPr>
        <p:spPr bwMode="auto">
          <a:xfrm>
            <a:off x="1673225" y="38798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07" name="직선 연결선 105"/>
          <p:cNvCxnSpPr>
            <a:cxnSpLocks noChangeShapeType="1"/>
            <a:stCxn id="98" idx="4"/>
            <a:endCxn id="105" idx="0"/>
          </p:cNvCxnSpPr>
          <p:nvPr/>
        </p:nvCxnSpPr>
        <p:spPr bwMode="auto">
          <a:xfrm flipH="1">
            <a:off x="1744663" y="3735388"/>
            <a:ext cx="85725" cy="1444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08" name="직선 연결선 106"/>
          <p:cNvCxnSpPr>
            <a:cxnSpLocks noChangeShapeType="1"/>
            <a:stCxn id="103" idx="5"/>
            <a:endCxn id="99" idx="0"/>
          </p:cNvCxnSpPr>
          <p:nvPr/>
        </p:nvCxnSpPr>
        <p:spPr bwMode="auto">
          <a:xfrm>
            <a:off x="2378075" y="3959225"/>
            <a:ext cx="19050" cy="1254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09" name="직선 연결선 107"/>
          <p:cNvCxnSpPr>
            <a:cxnSpLocks noChangeShapeType="1"/>
            <a:stCxn id="98" idx="4"/>
            <a:endCxn id="101" idx="1"/>
          </p:cNvCxnSpPr>
          <p:nvPr/>
        </p:nvCxnSpPr>
        <p:spPr bwMode="auto">
          <a:xfrm>
            <a:off x="1830388" y="3735388"/>
            <a:ext cx="125412" cy="173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10" name="직선 연결선 13"/>
          <p:cNvCxnSpPr>
            <a:cxnSpLocks noChangeShapeType="1"/>
            <a:stCxn id="98" idx="5"/>
            <a:endCxn id="103" idx="1"/>
          </p:cNvCxnSpPr>
          <p:nvPr/>
        </p:nvCxnSpPr>
        <p:spPr bwMode="auto">
          <a:xfrm>
            <a:off x="1881188" y="3713163"/>
            <a:ext cx="395287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11" name="직사각형 115"/>
          <p:cNvSpPr>
            <a:spLocks noChangeArrowheads="1"/>
          </p:cNvSpPr>
          <p:nvPr/>
        </p:nvSpPr>
        <p:spPr bwMode="auto">
          <a:xfrm>
            <a:off x="4659313" y="1671638"/>
            <a:ext cx="936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union(7,8)</a:t>
            </a:r>
          </a:p>
        </p:txBody>
      </p:sp>
      <p:sp>
        <p:nvSpPr>
          <p:cNvPr id="117" name="타원 116"/>
          <p:cNvSpPr/>
          <p:nvPr/>
        </p:nvSpPr>
        <p:spPr bwMode="auto">
          <a:xfrm>
            <a:off x="5922963" y="17399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18" name="타원 117"/>
          <p:cNvSpPr/>
          <p:nvPr/>
        </p:nvSpPr>
        <p:spPr bwMode="auto">
          <a:xfrm>
            <a:off x="6489700" y="2232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9" name="타원 118"/>
          <p:cNvSpPr/>
          <p:nvPr/>
        </p:nvSpPr>
        <p:spPr bwMode="auto">
          <a:xfrm>
            <a:off x="7648575" y="17399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20" name="타원 119"/>
          <p:cNvSpPr/>
          <p:nvPr/>
        </p:nvSpPr>
        <p:spPr bwMode="auto">
          <a:xfrm>
            <a:off x="6097588" y="203517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1" name="타원 120"/>
          <p:cNvSpPr/>
          <p:nvPr/>
        </p:nvSpPr>
        <p:spPr bwMode="auto">
          <a:xfrm>
            <a:off x="7650163" y="20907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 bwMode="auto">
          <a:xfrm>
            <a:off x="6419850" y="19827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23" name="타원 122"/>
          <p:cNvSpPr/>
          <p:nvPr/>
        </p:nvSpPr>
        <p:spPr bwMode="auto">
          <a:xfrm>
            <a:off x="6759575" y="17430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24" name="타원 123"/>
          <p:cNvSpPr/>
          <p:nvPr/>
        </p:nvSpPr>
        <p:spPr bwMode="auto">
          <a:xfrm>
            <a:off x="5837238" y="20272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20" name="직선 연결선 124"/>
          <p:cNvCxnSpPr>
            <a:cxnSpLocks noChangeShapeType="1"/>
            <a:stCxn id="117" idx="4"/>
            <a:endCxn id="124" idx="0"/>
          </p:cNvCxnSpPr>
          <p:nvPr/>
        </p:nvCxnSpPr>
        <p:spPr bwMode="auto">
          <a:xfrm flipH="1">
            <a:off x="5908675" y="1882775"/>
            <a:ext cx="85725" cy="1444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1" name="직선 연결선 125"/>
          <p:cNvCxnSpPr>
            <a:cxnSpLocks noChangeShapeType="1"/>
            <a:stCxn id="122" idx="5"/>
            <a:endCxn id="118" idx="0"/>
          </p:cNvCxnSpPr>
          <p:nvPr/>
        </p:nvCxnSpPr>
        <p:spPr bwMode="auto">
          <a:xfrm>
            <a:off x="6542088" y="2106613"/>
            <a:ext cx="19050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2" name="직선 연결선 126"/>
          <p:cNvCxnSpPr>
            <a:cxnSpLocks noChangeShapeType="1"/>
            <a:stCxn id="117" idx="4"/>
            <a:endCxn id="120" idx="1"/>
          </p:cNvCxnSpPr>
          <p:nvPr/>
        </p:nvCxnSpPr>
        <p:spPr bwMode="auto">
          <a:xfrm>
            <a:off x="5994400" y="1882775"/>
            <a:ext cx="125413" cy="1730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3" name="직선 연결선 127"/>
          <p:cNvCxnSpPr>
            <a:cxnSpLocks noChangeShapeType="1"/>
            <a:stCxn id="117" idx="5"/>
            <a:endCxn id="122" idx="1"/>
          </p:cNvCxnSpPr>
          <p:nvPr/>
        </p:nvCxnSpPr>
        <p:spPr bwMode="auto">
          <a:xfrm>
            <a:off x="6045200" y="1862138"/>
            <a:ext cx="395288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4" name="직선 연결선 19"/>
          <p:cNvCxnSpPr>
            <a:cxnSpLocks noChangeShapeType="1"/>
            <a:stCxn id="119" idx="4"/>
            <a:endCxn id="121" idx="0"/>
          </p:cNvCxnSpPr>
          <p:nvPr/>
        </p:nvCxnSpPr>
        <p:spPr bwMode="auto">
          <a:xfrm>
            <a:off x="7721600" y="1884363"/>
            <a:ext cx="0" cy="206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25" name="직사각형 130"/>
          <p:cNvSpPr>
            <a:spLocks noChangeArrowheads="1"/>
          </p:cNvSpPr>
          <p:nvPr/>
        </p:nvSpPr>
        <p:spPr bwMode="auto">
          <a:xfrm>
            <a:off x="4724400" y="2443163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union(5,8)</a:t>
            </a:r>
          </a:p>
        </p:txBody>
      </p:sp>
      <p:sp>
        <p:nvSpPr>
          <p:cNvPr id="132" name="타원 131"/>
          <p:cNvSpPr/>
          <p:nvPr/>
        </p:nvSpPr>
        <p:spPr bwMode="auto">
          <a:xfrm>
            <a:off x="5988050" y="25098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33" name="타원 132"/>
          <p:cNvSpPr/>
          <p:nvPr/>
        </p:nvSpPr>
        <p:spPr bwMode="auto">
          <a:xfrm>
            <a:off x="6553200" y="30035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34" name="타원 133"/>
          <p:cNvSpPr/>
          <p:nvPr/>
        </p:nvSpPr>
        <p:spPr bwMode="auto">
          <a:xfrm>
            <a:off x="7713663" y="250983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35" name="타원 134"/>
          <p:cNvSpPr/>
          <p:nvPr/>
        </p:nvSpPr>
        <p:spPr bwMode="auto">
          <a:xfrm>
            <a:off x="6162675" y="2805113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36" name="타원 135"/>
          <p:cNvSpPr/>
          <p:nvPr/>
        </p:nvSpPr>
        <p:spPr bwMode="auto">
          <a:xfrm>
            <a:off x="7715250" y="28606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7" name="타원 136"/>
          <p:cNvSpPr/>
          <p:nvPr/>
        </p:nvSpPr>
        <p:spPr bwMode="auto">
          <a:xfrm>
            <a:off x="6484938" y="275431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38" name="타원 137"/>
          <p:cNvSpPr/>
          <p:nvPr/>
        </p:nvSpPr>
        <p:spPr bwMode="auto">
          <a:xfrm>
            <a:off x="7423150" y="2854325"/>
            <a:ext cx="144463" cy="14605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39" name="타원 138"/>
          <p:cNvSpPr/>
          <p:nvPr/>
        </p:nvSpPr>
        <p:spPr bwMode="auto">
          <a:xfrm>
            <a:off x="5902325" y="2797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34" name="직선 연결선 139"/>
          <p:cNvCxnSpPr>
            <a:cxnSpLocks noChangeShapeType="1"/>
            <a:stCxn id="132" idx="4"/>
            <a:endCxn id="139" idx="0"/>
          </p:cNvCxnSpPr>
          <p:nvPr/>
        </p:nvCxnSpPr>
        <p:spPr bwMode="auto">
          <a:xfrm flipH="1">
            <a:off x="5973763" y="2652713"/>
            <a:ext cx="85725" cy="1444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5" name="직선 연결선 140"/>
          <p:cNvCxnSpPr>
            <a:cxnSpLocks noChangeShapeType="1"/>
            <a:stCxn id="137" idx="5"/>
            <a:endCxn id="133" idx="0"/>
          </p:cNvCxnSpPr>
          <p:nvPr/>
        </p:nvCxnSpPr>
        <p:spPr bwMode="auto">
          <a:xfrm>
            <a:off x="6607175" y="2878138"/>
            <a:ext cx="19050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6" name="직선 연결선 141"/>
          <p:cNvCxnSpPr>
            <a:cxnSpLocks noChangeShapeType="1"/>
            <a:stCxn id="132" idx="4"/>
            <a:endCxn id="135" idx="1"/>
          </p:cNvCxnSpPr>
          <p:nvPr/>
        </p:nvCxnSpPr>
        <p:spPr bwMode="auto">
          <a:xfrm>
            <a:off x="6059488" y="2652713"/>
            <a:ext cx="125412" cy="173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7" name="직선 연결선 142"/>
          <p:cNvCxnSpPr>
            <a:cxnSpLocks noChangeShapeType="1"/>
            <a:stCxn id="132" idx="5"/>
            <a:endCxn id="137" idx="1"/>
          </p:cNvCxnSpPr>
          <p:nvPr/>
        </p:nvCxnSpPr>
        <p:spPr bwMode="auto">
          <a:xfrm>
            <a:off x="6110288" y="2632075"/>
            <a:ext cx="395287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8" name="직선 연결선 143"/>
          <p:cNvCxnSpPr>
            <a:cxnSpLocks noChangeShapeType="1"/>
            <a:stCxn id="134" idx="4"/>
            <a:endCxn id="136" idx="0"/>
          </p:cNvCxnSpPr>
          <p:nvPr/>
        </p:nvCxnSpPr>
        <p:spPr bwMode="auto">
          <a:xfrm>
            <a:off x="7785100" y="2654300"/>
            <a:ext cx="1588" cy="206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9" name="직선 연결선 21"/>
          <p:cNvCxnSpPr>
            <a:cxnSpLocks noChangeShapeType="1"/>
            <a:stCxn id="134" idx="3"/>
            <a:endCxn id="138" idx="7"/>
          </p:cNvCxnSpPr>
          <p:nvPr/>
        </p:nvCxnSpPr>
        <p:spPr bwMode="auto">
          <a:xfrm flipH="1">
            <a:off x="7546975" y="2633663"/>
            <a:ext cx="187325" cy="2428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40" name="직사각형 149"/>
          <p:cNvSpPr>
            <a:spLocks noChangeArrowheads="1"/>
          </p:cNvSpPr>
          <p:nvPr/>
        </p:nvSpPr>
        <p:spPr bwMode="auto">
          <a:xfrm>
            <a:off x="4819650" y="3251200"/>
            <a:ext cx="9350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union(3,8)</a:t>
            </a:r>
          </a:p>
        </p:txBody>
      </p:sp>
      <p:sp>
        <p:nvSpPr>
          <p:cNvPr id="151" name="타원 150"/>
          <p:cNvSpPr/>
          <p:nvPr/>
        </p:nvSpPr>
        <p:spPr bwMode="auto">
          <a:xfrm>
            <a:off x="6083300" y="33194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52" name="타원 151"/>
          <p:cNvSpPr/>
          <p:nvPr/>
        </p:nvSpPr>
        <p:spPr bwMode="auto">
          <a:xfrm>
            <a:off x="6648450" y="3651250"/>
            <a:ext cx="144463" cy="144463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53" name="타원 152"/>
          <p:cNvSpPr/>
          <p:nvPr/>
        </p:nvSpPr>
        <p:spPr bwMode="auto">
          <a:xfrm>
            <a:off x="6924675" y="3494088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54" name="타원 153"/>
          <p:cNvSpPr/>
          <p:nvPr/>
        </p:nvSpPr>
        <p:spPr bwMode="auto">
          <a:xfrm>
            <a:off x="6107113" y="36306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55" name="타원 154"/>
          <p:cNvSpPr/>
          <p:nvPr/>
        </p:nvSpPr>
        <p:spPr bwMode="auto">
          <a:xfrm>
            <a:off x="7315200" y="3813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56" name="타원 155"/>
          <p:cNvSpPr/>
          <p:nvPr/>
        </p:nvSpPr>
        <p:spPr bwMode="auto">
          <a:xfrm>
            <a:off x="6369050" y="3629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57" name="타원 156"/>
          <p:cNvSpPr/>
          <p:nvPr/>
        </p:nvSpPr>
        <p:spPr bwMode="auto">
          <a:xfrm>
            <a:off x="7008813" y="38354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58" name="타원 157"/>
          <p:cNvSpPr/>
          <p:nvPr/>
        </p:nvSpPr>
        <p:spPr bwMode="auto">
          <a:xfrm>
            <a:off x="5865813" y="36195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49" name="직선 연결선 158"/>
          <p:cNvCxnSpPr>
            <a:cxnSpLocks noChangeShapeType="1"/>
            <a:stCxn id="151" idx="4"/>
            <a:endCxn id="158" idx="0"/>
          </p:cNvCxnSpPr>
          <p:nvPr/>
        </p:nvCxnSpPr>
        <p:spPr bwMode="auto">
          <a:xfrm flipH="1">
            <a:off x="5937250" y="3462338"/>
            <a:ext cx="217488" cy="1571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0" name="직선 연결선 159"/>
          <p:cNvCxnSpPr>
            <a:cxnSpLocks noChangeShapeType="1"/>
            <a:stCxn id="151" idx="5"/>
            <a:endCxn id="152" idx="0"/>
          </p:cNvCxnSpPr>
          <p:nvPr/>
        </p:nvCxnSpPr>
        <p:spPr bwMode="auto">
          <a:xfrm>
            <a:off x="6205538" y="3440113"/>
            <a:ext cx="514350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1" name="직선 연결선 160"/>
          <p:cNvCxnSpPr>
            <a:cxnSpLocks noChangeShapeType="1"/>
            <a:stCxn id="151" idx="4"/>
            <a:endCxn id="154" idx="0"/>
          </p:cNvCxnSpPr>
          <p:nvPr/>
        </p:nvCxnSpPr>
        <p:spPr bwMode="auto">
          <a:xfrm>
            <a:off x="6154738" y="3462338"/>
            <a:ext cx="23812" cy="1682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2" name="직선 연결선 161"/>
          <p:cNvCxnSpPr>
            <a:cxnSpLocks noChangeShapeType="1"/>
            <a:stCxn id="151" idx="5"/>
            <a:endCxn id="156" idx="1"/>
          </p:cNvCxnSpPr>
          <p:nvPr/>
        </p:nvCxnSpPr>
        <p:spPr bwMode="auto">
          <a:xfrm>
            <a:off x="6205538" y="3440113"/>
            <a:ext cx="184150" cy="2095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3" name="직선 연결선 162"/>
          <p:cNvCxnSpPr>
            <a:cxnSpLocks noChangeShapeType="1"/>
            <a:stCxn id="153" idx="5"/>
            <a:endCxn id="155" idx="0"/>
          </p:cNvCxnSpPr>
          <p:nvPr/>
        </p:nvCxnSpPr>
        <p:spPr bwMode="auto">
          <a:xfrm>
            <a:off x="7046913" y="3617913"/>
            <a:ext cx="339725" cy="195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4" name="직선 연결선 163"/>
          <p:cNvCxnSpPr>
            <a:cxnSpLocks noChangeShapeType="1"/>
            <a:stCxn id="153" idx="5"/>
            <a:endCxn id="157" idx="0"/>
          </p:cNvCxnSpPr>
          <p:nvPr/>
        </p:nvCxnSpPr>
        <p:spPr bwMode="auto">
          <a:xfrm>
            <a:off x="7046913" y="3617913"/>
            <a:ext cx="34925" cy="2174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5" name="직선 연결선 58"/>
          <p:cNvCxnSpPr>
            <a:cxnSpLocks noChangeShapeType="1"/>
            <a:stCxn id="151" idx="5"/>
            <a:endCxn id="153" idx="2"/>
          </p:cNvCxnSpPr>
          <p:nvPr/>
        </p:nvCxnSpPr>
        <p:spPr bwMode="auto">
          <a:xfrm>
            <a:off x="6205538" y="3440113"/>
            <a:ext cx="719137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1" name="모서리가 둥근 사각형 설명선 128"/>
          <p:cNvSpPr>
            <a:spLocks noChangeArrowheads="1"/>
          </p:cNvSpPr>
          <p:nvPr/>
        </p:nvSpPr>
        <p:spPr bwMode="auto">
          <a:xfrm>
            <a:off x="5962650" y="4471988"/>
            <a:ext cx="1117600" cy="563562"/>
          </a:xfrm>
          <a:prstGeom prst="wedgeRoundRectCallout">
            <a:avLst>
              <a:gd name="adj1" fmla="val 18903"/>
              <a:gd name="adj2" fmla="val -15916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 smtClean="0">
                <a:latin typeface="굴림" panose="020B0600000101010101" pitchFamily="50" charset="-127"/>
              </a:rPr>
              <a:t>path compression </a:t>
            </a:r>
            <a:r>
              <a:rPr lang="ko-KR" altLang="en-US" sz="1200" dirty="0" smtClean="0">
                <a:latin typeface="굴림" panose="020B0600000101010101" pitchFamily="50" charset="-127"/>
              </a:rPr>
              <a:t>수행 후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65150" y="346075"/>
            <a:ext cx="56864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with weighting-union and path compression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0488" y="5251450"/>
            <a:ext cx="6097587" cy="957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union(3,8)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find(3)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포함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find(3)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 의해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child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BFF77B-0398-45EA-B6AF-7DC7B6DFD2B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101379" name="개체 6"/>
          <p:cNvGraphicFramePr>
            <a:graphicFrameLocks noChangeAspect="1"/>
          </p:cNvGraphicFramePr>
          <p:nvPr/>
        </p:nvGraphicFramePr>
        <p:xfrm>
          <a:off x="468313" y="1196975"/>
          <a:ext cx="27257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60" name="수식" r:id="rId4" imgW="1460500" imgH="457200" progId="Equation.3">
                  <p:embed/>
                </p:oleObj>
              </mc:Choice>
              <mc:Fallback>
                <p:oleObj name="수식" r:id="rId4" imgW="1460500" imgH="45720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27257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32363" y="549275"/>
          <a:ext cx="1511300" cy="234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65,536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0538" y="3022600"/>
            <a:ext cx="6681787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= min{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|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≥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}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G(100)=4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grows extremely slowly.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≤ 5 for all “practical” value of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, i.e., for all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≤ 2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65536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.</a:t>
            </a:r>
            <a:endParaRPr lang="ko-KR" altLang="en-US" sz="2000" baseline="30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8313" y="4489450"/>
            <a:ext cx="8342312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+mj-lt"/>
                <a:cs typeface="Arial" charset="0"/>
              </a:rPr>
              <a:t>n</a:t>
            </a:r>
            <a:r>
              <a:rPr lang="ko-KR" altLang="ko-KR" sz="2000" dirty="0">
                <a:solidFill>
                  <a:srgbClr val="3E020C"/>
                </a:solidFill>
                <a:latin typeface="+mj-lt"/>
                <a:cs typeface="Arial" charset="0"/>
              </a:rPr>
              <a:t> </a:t>
            </a:r>
            <a:r>
              <a:rPr lang="ko-KR" altLang="ko-KR" sz="2000" dirty="0">
                <a:solidFill>
                  <a:srgbClr val="3E020C"/>
                </a:solidFill>
                <a:latin typeface="+mj-lt"/>
              </a:rPr>
              <a:t>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union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and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find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operations take at most O(</a:t>
            </a:r>
            <a:r>
              <a:rPr lang="en-US" altLang="ko-KR" sz="2000" i="1" dirty="0" err="1">
                <a:solidFill>
                  <a:srgbClr val="3E020C"/>
                </a:solidFill>
                <a:latin typeface="+mj-lt"/>
              </a:rPr>
              <a:t>nG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+mj-lt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))) with path compression and weighting union heuristic.</a:t>
            </a:r>
          </a:p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j-lt"/>
              </a:rPr>
              <a:t>superlinear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</a:t>
            </a:r>
            <a:endParaRPr lang="en-US" altLang="ko-KR" sz="2000" dirty="0">
              <a:solidFill>
                <a:srgbClr val="3E020C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05600" y="549275"/>
          <a:ext cx="2259013" cy="274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G(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3~4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15~16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17~65,536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65,537~2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-180975" y="1255713"/>
            <a:ext cx="8929688" cy="4549775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단위연산</a:t>
            </a:r>
            <a:r>
              <a:rPr lang="en-US" altLang="ko-KR" sz="1800" dirty="0" smtClean="0"/>
              <a:t>: find, </a:t>
            </a:r>
            <a:r>
              <a:rPr lang="en-US" altLang="ko-KR" sz="1800" dirty="0" err="1" smtClean="0"/>
              <a:t>equal,merge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내에 있는 포인터 이동</a:t>
            </a:r>
            <a:endParaRPr lang="en-US" altLang="ko-KR" sz="1800" dirty="0" smtClean="0"/>
          </a:p>
          <a:p>
            <a:pPr marL="457200" lvl="1" indent="0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</a:t>
            </a:r>
            <a:r>
              <a:rPr lang="ko-KR" altLang="en-US" sz="1800" dirty="0" smtClean="0"/>
              <a:t>또는 데이터 </a:t>
            </a:r>
            <a:r>
              <a:rPr lang="ko-KR" altLang="en-US" sz="1800" dirty="0" err="1" smtClean="0"/>
              <a:t>비교문</a:t>
            </a:r>
            <a:endParaRPr lang="ko-KR" altLang="en-US" sz="1800" dirty="0" smtClean="0"/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입력크기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정점의 수 </a:t>
            </a:r>
            <a:r>
              <a:rPr lang="en-US" altLang="ko-KR" sz="1800" i="1" dirty="0" smtClean="0"/>
              <a:t>n</a:t>
            </a:r>
            <a:r>
              <a:rPr lang="ko-KR" altLang="en-US" sz="1800" dirty="0" smtClean="0"/>
              <a:t>과 </a:t>
            </a:r>
            <a:r>
              <a:rPr lang="ko-KR" altLang="en-US" sz="1800" dirty="0" err="1" smtClean="0"/>
              <a:t>에지의</a:t>
            </a:r>
            <a:r>
              <a:rPr lang="ko-KR" altLang="en-US" sz="1800" dirty="0" smtClean="0"/>
              <a:t> 수 </a:t>
            </a:r>
            <a:r>
              <a:rPr lang="en-US" altLang="ko-KR" sz="1800" i="1" dirty="0" smtClean="0"/>
              <a:t>m</a:t>
            </a:r>
            <a:endParaRPr lang="en-US" altLang="ko-KR" sz="1800" dirty="0" smtClean="0"/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ko-KR" altLang="en-US" sz="1800" dirty="0" err="1" smtClean="0"/>
              <a:t>에지들을</a:t>
            </a:r>
            <a:r>
              <a:rPr lang="ko-KR" altLang="en-US" sz="1800" dirty="0" smtClean="0"/>
              <a:t> 정렬하는데 걸리는 시간</a:t>
            </a:r>
            <a:r>
              <a:rPr lang="en-US" altLang="ko-KR" sz="1800" dirty="0" smtClean="0"/>
              <a:t>: </a:t>
            </a:r>
            <a:r>
              <a:rPr lang="en-US" altLang="ko-KR" sz="1800" dirty="0" smtClean="0">
                <a:sym typeface="Symbol" panose="05050102010706020507" pitchFamily="18" charset="2"/>
              </a:rPr>
              <a:t>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ym typeface="Symbol" panose="05050102010706020507" pitchFamily="18" charset="2"/>
              </a:rPr>
              <a:t>	</a:t>
            </a:r>
            <a:r>
              <a:rPr lang="en-US" altLang="ko-KR" sz="1800" dirty="0" smtClean="0">
                <a:sym typeface="Symbol" panose="05050102010706020507" pitchFamily="18" charset="2"/>
              </a:rPr>
              <a:t>2.</a:t>
            </a:r>
            <a:r>
              <a:rPr lang="en-US" altLang="ko-KR" sz="1800" i="1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ko-KR" altLang="en-US" sz="1800" dirty="0">
                <a:sym typeface="Symbol" panose="05050102010706020507" pitchFamily="18" charset="2"/>
              </a:rPr>
              <a:t>개의 </a:t>
            </a:r>
            <a:r>
              <a:rPr lang="en-US" altLang="ko-KR" sz="1800" dirty="0">
                <a:sym typeface="Symbol" panose="05050102010706020507" pitchFamily="18" charset="2"/>
              </a:rPr>
              <a:t>disjoint set</a:t>
            </a:r>
            <a:r>
              <a:rPr lang="ko-KR" altLang="en-US" sz="1800" dirty="0">
                <a:sym typeface="Symbol" panose="05050102010706020507" pitchFamily="18" charset="2"/>
              </a:rPr>
              <a:t>을 초기화하는데 걸리는 시간</a:t>
            </a:r>
            <a:r>
              <a:rPr lang="en-US" altLang="ko-KR" sz="1800" dirty="0">
                <a:sym typeface="Symbol" panose="05050102010706020507" pitchFamily="18" charset="2"/>
              </a:rPr>
              <a:t>: (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en-US" altLang="ko-KR" sz="1800" dirty="0">
                <a:sym typeface="Symbol" panose="05050102010706020507" pitchFamily="18" charset="2"/>
              </a:rPr>
              <a:t>) </a:t>
            </a:r>
            <a:endParaRPr lang="en-US" altLang="ko-KR" sz="1800" dirty="0"/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ym typeface="Symbol" panose="05050102010706020507" pitchFamily="18" charset="2"/>
              </a:rPr>
              <a:t>3. </a:t>
            </a:r>
            <a:r>
              <a:rPr lang="ko-KR" altLang="en-US" sz="1800" dirty="0" err="1" smtClean="0">
                <a:sym typeface="Symbol" panose="05050102010706020507" pitchFamily="18" charset="2"/>
              </a:rPr>
              <a:t>반복문</a:t>
            </a:r>
            <a:r>
              <a:rPr lang="ko-KR" altLang="en-US" sz="1800" dirty="0" smtClean="0">
                <a:sym typeface="Symbol" panose="05050102010706020507" pitchFamily="18" charset="2"/>
              </a:rPr>
              <a:t> 안에서 걸리는 시간</a:t>
            </a:r>
            <a:r>
              <a:rPr lang="en-US" altLang="ko-KR" sz="1800" dirty="0" smtClean="0">
                <a:sym typeface="Symbol" panose="05050102010706020507" pitchFamily="18" charset="2"/>
              </a:rPr>
              <a:t>: </a:t>
            </a:r>
            <a:r>
              <a:rPr lang="ko-KR" altLang="en-US" sz="1800" dirty="0" smtClean="0">
                <a:sym typeface="Symbol" panose="05050102010706020507" pitchFamily="18" charset="2"/>
              </a:rPr>
              <a:t>루프를 최대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수행한다</a:t>
            </a:r>
            <a:r>
              <a:rPr lang="en-US" altLang="ko-KR" sz="1800" dirty="0" smtClean="0">
                <a:sym typeface="Symbol" panose="05050102010706020507" pitchFamily="18" charset="2"/>
              </a:rPr>
              <a:t>. disjoint set data structure</a:t>
            </a:r>
            <a:r>
              <a:rPr lang="ko-KR" altLang="en-US" sz="1800" dirty="0" smtClean="0">
                <a:sym typeface="Symbol" panose="05050102010706020507" pitchFamily="18" charset="2"/>
              </a:rPr>
              <a:t>를 사용하여 구현하고</a:t>
            </a:r>
            <a:r>
              <a:rPr lang="en-US" altLang="ko-KR" sz="1800" dirty="0" smtClean="0">
                <a:sym typeface="Symbol" panose="05050102010706020507" pitchFamily="18" charset="2"/>
              </a:rPr>
              <a:t>, 1</a:t>
            </a:r>
            <a:r>
              <a:rPr lang="ko-KR" altLang="en-US" sz="1800" dirty="0" smtClean="0">
                <a:sym typeface="Symbol" panose="05050102010706020507" pitchFamily="18" charset="2"/>
              </a:rPr>
              <a:t>회 반복에서 </a:t>
            </a:r>
            <a:r>
              <a:rPr lang="en-US" altLang="ko-KR" sz="1800" dirty="0" smtClean="0">
                <a:sym typeface="Symbol" panose="05050102010706020507" pitchFamily="18" charset="2"/>
              </a:rPr>
              <a:t>find, equal, merge(union) </a:t>
            </a:r>
            <a:r>
              <a:rPr lang="ko-KR" altLang="en-US" sz="1800" dirty="0" smtClean="0">
                <a:sym typeface="Symbol" panose="05050102010706020507" pitchFamily="18" charset="2"/>
              </a:rPr>
              <a:t>같은 동작을 호출하는 횟수가 상수이면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반복에 대한 시간복잡도는 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u="sng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u="sng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u="sng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(or </a:t>
            </a:r>
            <a:r>
              <a:rPr lang="en-US" altLang="ko-KR" sz="1800" i="1" dirty="0" err="1" smtClean="0">
                <a:sym typeface="Symbol" panose="05050102010706020507" pitchFamily="18" charset="2"/>
              </a:rPr>
              <a:t>mG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))</a:t>
            </a:r>
            <a:r>
              <a:rPr lang="ko-KR" altLang="en-US" sz="1800" dirty="0" smtClean="0">
                <a:sym typeface="Symbol" panose="05050102010706020507" pitchFamily="18" charset="2"/>
              </a:rPr>
              <a:t>이다</a:t>
            </a:r>
            <a:r>
              <a:rPr lang="en-US" altLang="ko-KR" sz="1800" dirty="0" smtClean="0">
                <a:sym typeface="Symbol" panose="05050102010706020507" pitchFamily="18" charset="2"/>
              </a:rPr>
              <a:t>.</a:t>
            </a: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defRPr/>
            </a:pPr>
            <a:r>
              <a:rPr lang="en-US" altLang="ko-KR" sz="1800" i="1" dirty="0" smtClean="0"/>
              <a:t>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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 - 1</a:t>
            </a:r>
            <a:r>
              <a:rPr lang="ko-KR" altLang="en-US" sz="1800" dirty="0" smtClean="0">
                <a:sym typeface="Symbol" panose="05050102010706020507" pitchFamily="18" charset="2"/>
              </a:rPr>
              <a:t>이기 때문에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ko-KR" altLang="en-US" sz="1800" dirty="0" smtClean="0">
                <a:sym typeface="Symbol" panose="05050102010706020507" pitchFamily="18" charset="2"/>
              </a:rPr>
              <a:t>위의 </a:t>
            </a:r>
            <a:r>
              <a:rPr lang="en-US" altLang="ko-KR" sz="1800" dirty="0" smtClean="0">
                <a:sym typeface="Symbol" panose="05050102010706020507" pitchFamily="18" charset="2"/>
              </a:rPr>
              <a:t>1</a:t>
            </a:r>
            <a:r>
              <a:rPr lang="ko-KR" altLang="en-US" sz="1800" dirty="0" smtClean="0">
                <a:sym typeface="Symbol" panose="05050102010706020507" pitchFamily="18" charset="2"/>
              </a:rPr>
              <a:t>과 </a:t>
            </a:r>
            <a:r>
              <a:rPr lang="en-US" altLang="ko-KR" sz="1800" dirty="0" smtClean="0">
                <a:sym typeface="Symbol" panose="05050102010706020507" pitchFamily="18" charset="2"/>
              </a:rPr>
              <a:t>3</a:t>
            </a:r>
            <a:r>
              <a:rPr lang="ko-KR" altLang="en-US" sz="1800" dirty="0">
                <a:sym typeface="Symbol" panose="05050102010706020507" pitchFamily="18" charset="2"/>
              </a:rPr>
              <a:t>은</a:t>
            </a:r>
            <a:r>
              <a:rPr lang="ko-KR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2</a:t>
            </a:r>
            <a:r>
              <a:rPr lang="ko-KR" altLang="en-US" sz="1800" dirty="0" smtClean="0">
                <a:sym typeface="Symbol" panose="05050102010706020507" pitchFamily="18" charset="2"/>
              </a:rPr>
              <a:t>를 지배하게 되므로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W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∈</a:t>
            </a:r>
            <a:r>
              <a:rPr lang="en-US" altLang="ko-KR" sz="1800" dirty="0" smtClean="0">
                <a:sym typeface="Symbol" panose="05050102010706020507" pitchFamily="18" charset="2"/>
              </a:rPr>
              <a:t> 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0240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B7FFD0-A088-4368-B6E4-A087685B938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88013" y="738188"/>
            <a:ext cx="3455987" cy="20732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b="1" kern="0" smtClean="0">
                <a:latin typeface="Courier New" panose="02070309020205020404" pitchFamily="49" charset="0"/>
              </a:rPr>
              <a:t>void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kruskal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900" b="1" kern="0" dirty="0" smtClean="0">
                <a:latin typeface="Courier New" panose="02070309020205020404" pitchFamily="49" charset="0"/>
              </a:rPr>
              <a:t>………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kern="0" smtClean="0">
                <a:latin typeface="Courier New" panose="02070309020205020404" pitchFamily="49" charset="0"/>
              </a:rPr>
              <a:t>E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m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개의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이음선을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가중치의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비내림차순으로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정렬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</a:t>
            </a:r>
            <a:r>
              <a:rPr lang="el-GR" altLang="ko-KR" sz="900" kern="0" dirty="0" smtClean="0"/>
              <a:t>ϕ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initial(n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b="1" kern="0" smtClean="0">
                <a:latin typeface="Courier New" panose="02070309020205020404" pitchFamily="49" charset="0"/>
              </a:rPr>
              <a:t>while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(F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n-1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보다 작다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. . . .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p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q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find(j);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if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(!equal(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   merge(p,q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e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를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F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에 </a:t>
            </a:r>
            <a:r>
              <a:rPr lang="ko-KR" altLang="en-US" sz="900" i="1" kern="0" smtClean="0">
                <a:latin typeface="Courier New" panose="02070309020205020404" pitchFamily="49" charset="0"/>
              </a:rPr>
              <a:t>추가</a:t>
            </a:r>
            <a:r>
              <a:rPr lang="en-US" altLang="ko-KR" sz="900" i="1" kern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} }</a:t>
            </a:r>
            <a:endParaRPr lang="en-US" altLang="ko-KR" sz="900" i="1" kern="0" dirty="0" smtClean="0">
              <a:latin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0163" y="4648200"/>
            <a:ext cx="2416175" cy="522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102407" name="직선 화살표 연결선 3"/>
          <p:cNvCxnSpPr>
            <a:cxnSpLocks noChangeShapeType="1"/>
          </p:cNvCxnSpPr>
          <p:nvPr/>
        </p:nvCxnSpPr>
        <p:spPr bwMode="auto">
          <a:xfrm flipV="1">
            <a:off x="7412038" y="4365625"/>
            <a:ext cx="246062" cy="282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47813" y="4816475"/>
            <a:ext cx="2952750" cy="523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heuristic, path compression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102409" name="직선 화살표 연결선 3"/>
          <p:cNvCxnSpPr>
            <a:cxnSpLocks noChangeShapeType="1"/>
          </p:cNvCxnSpPr>
          <p:nvPr/>
        </p:nvCxnSpPr>
        <p:spPr bwMode="auto">
          <a:xfrm flipH="1" flipV="1">
            <a:off x="1157288" y="4768850"/>
            <a:ext cx="390525" cy="1730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직선 화살표 연결선 3"/>
          <p:cNvCxnSpPr>
            <a:cxnSpLocks noChangeShapeType="1"/>
          </p:cNvCxnSpPr>
          <p:nvPr/>
        </p:nvCxnSpPr>
        <p:spPr bwMode="auto">
          <a:xfrm flipV="1">
            <a:off x="5046663" y="1036638"/>
            <a:ext cx="798512" cy="1595437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직선 화살표 연결선 3"/>
          <p:cNvCxnSpPr>
            <a:cxnSpLocks noChangeShapeType="1"/>
          </p:cNvCxnSpPr>
          <p:nvPr/>
        </p:nvCxnSpPr>
        <p:spPr bwMode="auto">
          <a:xfrm flipV="1">
            <a:off x="5437188" y="1400175"/>
            <a:ext cx="407987" cy="156686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00CC99"/>
      </a:hlink>
      <a:folHlink>
        <a:srgbClr val="B2B2B2"/>
      </a:folHlink>
    </a:clrScheme>
    <a:fontScheme name="대나무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3E02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algn="ctr" eaLnBrk="1" hangingPunct="1">
          <a:buNone/>
          <a:defRPr sz="1200" dirty="0" smtClean="0"/>
        </a:defPPr>
      </a:lstStyle>
    </a:spDef>
    <a:lnDef>
      <a:spPr bwMode="auto">
        <a:noFill/>
        <a:ln w="9525" cap="flat" cmpd="sng" algn="ctr">
          <a:solidFill>
            <a:srgbClr val="3E020C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Clr>
            <a:schemeClr val="tx2">
              <a:lumMod val="75000"/>
            </a:schemeClr>
          </a:buClr>
          <a:defRPr sz="2000" dirty="0" smtClean="0">
            <a:solidFill>
              <a:srgbClr val="3E020C"/>
            </a:solidFill>
            <a:latin typeface="Times New Roman" pitchFamily="18" charset="0"/>
          </a:defRPr>
        </a:defPPr>
      </a:lstStyle>
    </a:tx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9106</TotalTime>
  <Words>5998</Words>
  <Application>Microsoft Office PowerPoint</Application>
  <PresentationFormat>화면 슬라이드 쇼(4:3)</PresentationFormat>
  <Paragraphs>1745</Paragraphs>
  <Slides>93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93</vt:i4>
      </vt:variant>
    </vt:vector>
  </HeadingPairs>
  <TitlesOfParts>
    <vt:vector size="108" baseType="lpstr">
      <vt:lpstr>굴림</vt:lpstr>
      <vt:lpstr>맑은 고딕</vt:lpstr>
      <vt:lpstr>바탕체</vt:lpstr>
      <vt:lpstr>Arial</vt:lpstr>
      <vt:lpstr>Consolas</vt:lpstr>
      <vt:lpstr>Courier New</vt:lpstr>
      <vt:lpstr>Symbol</vt:lpstr>
      <vt:lpstr>Times New Roman</vt:lpstr>
      <vt:lpstr>Wingdings</vt:lpstr>
      <vt:lpstr>Wingdings 2</vt:lpstr>
      <vt:lpstr>대나무</vt:lpstr>
      <vt:lpstr>Equation</vt:lpstr>
      <vt:lpstr>수식</vt:lpstr>
      <vt:lpstr>Document</vt:lpstr>
      <vt:lpstr>문서</vt:lpstr>
      <vt:lpstr>4장   탐욕적인 접근방법 (Greedy Algorithm )</vt:lpstr>
      <vt:lpstr>PowerPoint 프레젠테이션</vt:lpstr>
      <vt:lpstr>PowerPoint 프레젠테이션</vt:lpstr>
      <vt:lpstr>Greedy Algorithm</vt:lpstr>
      <vt:lpstr>탐욕적인 알고리즘 설계 절차</vt:lpstr>
      <vt:lpstr>보기: 거스름돈 문제</vt:lpstr>
      <vt:lpstr>PowerPoint 프레젠테이션</vt:lpstr>
      <vt:lpstr>최적의 해를 얻지 못하는 경우</vt:lpstr>
      <vt:lpstr>PowerPoint 프레젠테이션</vt:lpstr>
      <vt:lpstr>그래프 용어</vt:lpstr>
      <vt:lpstr>정의: 신장트리(spanning tree)</vt:lpstr>
      <vt:lpstr>PowerPoint 프레젠테이션</vt:lpstr>
      <vt:lpstr>PowerPoint 프레젠테이션</vt:lpstr>
      <vt:lpstr>PowerPoint 프레젠테이션</vt:lpstr>
      <vt:lpstr>최소비용신장트리의 적용 예</vt:lpstr>
      <vt:lpstr>무작정 알고리즘</vt:lpstr>
      <vt:lpstr>탐욕적인 알고리즘</vt:lpstr>
      <vt:lpstr>Prim의 알고리즘(1930)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Prim의 알고리즘 분석</vt:lpstr>
      <vt:lpstr>최적여부의 검증(optimality proof)</vt:lpstr>
      <vt:lpstr>PowerPoint 프레젠테이션</vt:lpstr>
      <vt:lpstr>PowerPoint 프레젠테이션</vt:lpstr>
      <vt:lpstr>Kruskal의 알고리즘(1956)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두 알고리즘의 비교</vt:lpstr>
      <vt:lpstr>토론사항</vt:lpstr>
      <vt:lpstr>단일출발점 최단경로문제(single source shortest path problem) Dijkstra의 알고리즘(1959)</vt:lpstr>
      <vt:lpstr>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Dijkstra의 알고리즘 분석</vt:lpstr>
      <vt:lpstr>PowerPoint 프레젠테이션</vt:lpstr>
      <vt:lpstr>PowerPoint 프레젠테이션</vt:lpstr>
      <vt:lpstr>PowerPoint 프레젠테이션</vt:lpstr>
      <vt:lpstr>Dijkstra의 알고리즘 분석</vt:lpstr>
      <vt:lpstr>Huffman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0-1배낭 채우기 문제 (0-1 Knapsack Problem) </vt:lpstr>
      <vt:lpstr>PowerPoint 프레젠테이션</vt:lpstr>
      <vt:lpstr>PowerPoint 프레젠테이션</vt:lpstr>
      <vt:lpstr>PowerPoint 프레젠테이션</vt:lpstr>
      <vt:lpstr>PowerPoint 프레젠테이션</vt:lpstr>
      <vt:lpstr>배낭 빈틈없이 채우기 문제 (fractional knapsack problem)</vt:lpstr>
      <vt:lpstr>0-1 배낭채우기 문제의 동적계획적인 접근방법</vt:lpstr>
      <vt:lpstr>0-1 배낭채우기 문제의 동적계획적인 접근방법</vt:lpstr>
      <vt:lpstr>PowerPoint 프레젠테이션</vt:lpstr>
      <vt:lpstr>PowerPoint 프레젠테이션</vt:lpstr>
      <vt:lpstr>0-1 배낭채우기 문제의 동적계획적인 접근방법</vt:lpstr>
      <vt:lpstr>PowerPoint 프레젠테이션</vt:lpstr>
      <vt:lpstr>PowerPoint 프레젠테이션</vt:lpstr>
      <vt:lpstr>PowerPoint 프레젠테이션</vt:lpstr>
      <vt:lpstr>탐욕적인 방법과 동적계획법의 비교</vt:lpstr>
      <vt:lpstr>상호배타적 집합의 처리 (Disjoint Sets 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한양 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서막</dc:title>
  <dc:creator>han</dc:creator>
  <cp:lastModifiedBy>Eum Se Woong</cp:lastModifiedBy>
  <cp:revision>1049</cp:revision>
  <cp:lastPrinted>1999-10-21T04:15:12Z</cp:lastPrinted>
  <dcterms:created xsi:type="dcterms:W3CDTF">1999-08-17T02:45:08Z</dcterms:created>
  <dcterms:modified xsi:type="dcterms:W3CDTF">2019-05-07T05:01:33Z</dcterms:modified>
</cp:coreProperties>
</file>